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rchivo Black" charset="1" panose="020B0A03020202020B04"/>
      <p:regular r:id="rId30"/>
    </p:embeddedFont>
    <p:embeddedFont>
      <p:font typeface="Montserrat Classic Bold" charset="1" panose="00000800000000000000"/>
      <p:regular r:id="rId31"/>
    </p:embeddedFont>
    <p:embeddedFont>
      <p:font typeface="Canva Sans Bold" charset="1" panose="020B0803030501040103"/>
      <p:regular r:id="rId32"/>
    </p:embeddedFont>
    <p:embeddedFont>
      <p:font typeface="Montserrat Light" charset="1" panose="00000400000000000000"/>
      <p:regular r:id="rId33"/>
    </p:embeddedFont>
    <p:embeddedFont>
      <p:font typeface="Montserrat Light Bold" charset="1" panose="00000800000000000000"/>
      <p:regular r:id="rId34"/>
    </p:embeddedFont>
    <p:embeddedFont>
      <p:font typeface="Montserrat Classic" charset="1" panose="00000500000000000000"/>
      <p:regular r:id="rId35"/>
    </p:embeddedFont>
    <p:embeddedFont>
      <p:font typeface="Open Sauce" charset="1" panose="00000500000000000000"/>
      <p:regular r:id="rId36"/>
    </p:embeddedFont>
    <p:embeddedFont>
      <p:font typeface="Canva Sans" charset="1" panose="020B0503030501040103"/>
      <p:regular r:id="rId37"/>
    </p:embeddedFont>
    <p:embeddedFont>
      <p:font typeface="Arimo" charset="1" panose="020B06040202020202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https://doi.org/10.1016/j.optlastec.2021.107039"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p:nvPr/>
        </p:nvGrpSpPr>
        <p:grpSpPr>
          <a:xfrm rot="0">
            <a:off x="9589607" y="0"/>
            <a:ext cx="8698393" cy="10400373"/>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0349" t="0" r="-10349" b="0"/>
              </a:stretch>
            </a:blipFill>
          </p:spPr>
        </p:sp>
      </p:grpSp>
      <p:grpSp>
        <p:nvGrpSpPr>
          <p:cNvPr name="Group 7" id="7"/>
          <p:cNvGrpSpPr/>
          <p:nvPr/>
        </p:nvGrpSpPr>
        <p:grpSpPr>
          <a:xfrm rot="0">
            <a:off x="4384402" y="2953114"/>
            <a:ext cx="9904959" cy="3984809"/>
            <a:chOff x="0" y="0"/>
            <a:chExt cx="2608713" cy="1049497"/>
          </a:xfrm>
        </p:grpSpPr>
        <p:sp>
          <p:nvSpPr>
            <p:cNvPr name="Freeform 8" id="8"/>
            <p:cNvSpPr/>
            <p:nvPr/>
          </p:nvSpPr>
          <p:spPr>
            <a:xfrm flipH="false" flipV="false" rot="0">
              <a:off x="0" y="0"/>
              <a:ext cx="2608713" cy="1049497"/>
            </a:xfrm>
            <a:custGeom>
              <a:avLst/>
              <a:gdLst/>
              <a:ahLst/>
              <a:cxnLst/>
              <a:rect r="r" b="b" t="t" l="l"/>
              <a:pathLst>
                <a:path h="1049497" w="2608713">
                  <a:moveTo>
                    <a:pt x="0" y="0"/>
                  </a:moveTo>
                  <a:lnTo>
                    <a:pt x="2608713" y="0"/>
                  </a:lnTo>
                  <a:lnTo>
                    <a:pt x="2608713" y="1049497"/>
                  </a:lnTo>
                  <a:lnTo>
                    <a:pt x="0" y="1049497"/>
                  </a:lnTo>
                  <a:close/>
                </a:path>
              </a:pathLst>
            </a:custGeom>
            <a:solidFill>
              <a:srgbClr val="FFFFFF"/>
            </a:solidFill>
          </p:spPr>
        </p:sp>
        <p:sp>
          <p:nvSpPr>
            <p:cNvPr name="TextBox 9" id="9"/>
            <p:cNvSpPr txBox="true"/>
            <p:nvPr/>
          </p:nvSpPr>
          <p:spPr>
            <a:xfrm>
              <a:off x="0" y="-19050"/>
              <a:ext cx="2608713" cy="106854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1902908" y="4533331"/>
            <a:ext cx="14806033" cy="1369650"/>
          </a:xfrm>
          <a:prstGeom prst="rect">
            <a:avLst/>
          </a:prstGeom>
        </p:spPr>
        <p:txBody>
          <a:bodyPr anchor="t" rtlCol="false" tIns="0" lIns="0" bIns="0" rIns="0">
            <a:spAutoFit/>
          </a:bodyPr>
          <a:lstStyle/>
          <a:p>
            <a:pPr algn="ctr">
              <a:lnSpc>
                <a:spcPts val="11042"/>
              </a:lnSpc>
            </a:pPr>
            <a:r>
              <a:rPr lang="en-US" sz="8001" spc="112">
                <a:solidFill>
                  <a:srgbClr val="040506"/>
                </a:solidFill>
                <a:latin typeface="Archivo Black"/>
                <a:ea typeface="Archivo Black"/>
                <a:cs typeface="Archivo Black"/>
                <a:sym typeface="Archivo Black"/>
              </a:rPr>
              <a:t>LASER WELDING</a:t>
            </a:r>
          </a:p>
        </p:txBody>
      </p:sp>
      <p:sp>
        <p:nvSpPr>
          <p:cNvPr name="TextBox 12" id="12"/>
          <p:cNvSpPr txBox="true"/>
          <p:nvPr/>
        </p:nvSpPr>
        <p:spPr>
          <a:xfrm rot="0">
            <a:off x="7928152" y="2080902"/>
            <a:ext cx="2817458" cy="476250"/>
          </a:xfrm>
          <a:prstGeom prst="rect">
            <a:avLst/>
          </a:prstGeom>
        </p:spPr>
        <p:txBody>
          <a:bodyPr anchor="t" rtlCol="false" tIns="0" lIns="0" bIns="0" rIns="0">
            <a:spAutoFit/>
          </a:bodyPr>
          <a:lstStyle/>
          <a:p>
            <a:pPr algn="ctr">
              <a:lnSpc>
                <a:spcPts val="3692"/>
              </a:lnSpc>
            </a:pPr>
            <a:r>
              <a:rPr lang="en-US" b="true" sz="3077" spc="-61">
                <a:solidFill>
                  <a:srgbClr val="040506"/>
                </a:solidFill>
                <a:latin typeface="Montserrat Classic Bold"/>
                <a:ea typeface="Montserrat Classic Bold"/>
                <a:cs typeface="Montserrat Classic Bold"/>
                <a:sym typeface="Montserrat Classic Bold"/>
              </a:rPr>
              <a:t>METALLURGY</a:t>
            </a:r>
          </a:p>
        </p:txBody>
      </p:sp>
      <p:sp>
        <p:nvSpPr>
          <p:cNvPr name="TextBox 13" id="13"/>
          <p:cNvSpPr txBox="true"/>
          <p:nvPr/>
        </p:nvSpPr>
        <p:spPr>
          <a:xfrm rot="0">
            <a:off x="5633374" y="3464745"/>
            <a:ext cx="7345101" cy="898336"/>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ea typeface="Archivo Black"/>
                <a:cs typeface="Archivo Black"/>
                <a:sym typeface="Archivo Black"/>
              </a:rPr>
              <a:t>Nd-YAG</a:t>
            </a:r>
          </a:p>
        </p:txBody>
      </p:sp>
      <p:sp>
        <p:nvSpPr>
          <p:cNvPr name="TextBox 14" id="14"/>
          <p:cNvSpPr txBox="true"/>
          <p:nvPr/>
        </p:nvSpPr>
        <p:spPr>
          <a:xfrm rot="0">
            <a:off x="610277" y="8211217"/>
            <a:ext cx="4736604" cy="349250"/>
          </a:xfrm>
          <a:prstGeom prst="rect">
            <a:avLst/>
          </a:prstGeom>
        </p:spPr>
        <p:txBody>
          <a:bodyPr anchor="t" rtlCol="false" tIns="0" lIns="0" bIns="0" rIns="0">
            <a:spAutoFit/>
          </a:bodyPr>
          <a:lstStyle/>
          <a:p>
            <a:pPr algn="ctr">
              <a:lnSpc>
                <a:spcPts val="2800"/>
              </a:lnSpc>
            </a:pPr>
            <a:r>
              <a:rPr lang="en-US" sz="2000" b="true">
                <a:solidFill>
                  <a:srgbClr val="040506"/>
                </a:solidFill>
                <a:latin typeface="Canva Sans Bold"/>
                <a:ea typeface="Canva Sans Bold"/>
                <a:cs typeface="Canva Sans Bold"/>
                <a:sym typeface="Canva Sans Bold"/>
              </a:rPr>
              <a:t>Ayushmaan Jaiswal               210005012</a:t>
            </a:r>
          </a:p>
        </p:txBody>
      </p:sp>
      <p:sp>
        <p:nvSpPr>
          <p:cNvPr name="TextBox 15" id="15"/>
          <p:cNvSpPr txBox="true"/>
          <p:nvPr/>
        </p:nvSpPr>
        <p:spPr>
          <a:xfrm rot="0">
            <a:off x="636098" y="8657558"/>
            <a:ext cx="4646265" cy="349250"/>
          </a:xfrm>
          <a:prstGeom prst="rect">
            <a:avLst/>
          </a:prstGeom>
        </p:spPr>
        <p:txBody>
          <a:bodyPr anchor="t" rtlCol="false" tIns="0" lIns="0" bIns="0" rIns="0">
            <a:spAutoFit/>
          </a:bodyPr>
          <a:lstStyle/>
          <a:p>
            <a:pPr algn="ctr">
              <a:lnSpc>
                <a:spcPts val="2800"/>
              </a:lnSpc>
            </a:pPr>
            <a:r>
              <a:rPr lang="en-US" sz="2000" b="true">
                <a:solidFill>
                  <a:srgbClr val="040506"/>
                </a:solidFill>
                <a:latin typeface="Canva Sans Bold"/>
                <a:ea typeface="Canva Sans Bold"/>
                <a:cs typeface="Canva Sans Bold"/>
                <a:sym typeface="Canva Sans Bold"/>
              </a:rPr>
              <a:t>Raja Rai                                     210005036</a:t>
            </a:r>
          </a:p>
        </p:txBody>
      </p:sp>
      <p:sp>
        <p:nvSpPr>
          <p:cNvPr name="TextBox 16" id="16"/>
          <p:cNvSpPr txBox="true"/>
          <p:nvPr/>
        </p:nvSpPr>
        <p:spPr>
          <a:xfrm rot="0">
            <a:off x="610574" y="9102058"/>
            <a:ext cx="4679900" cy="349250"/>
          </a:xfrm>
          <a:prstGeom prst="rect">
            <a:avLst/>
          </a:prstGeom>
        </p:spPr>
        <p:txBody>
          <a:bodyPr anchor="t" rtlCol="false" tIns="0" lIns="0" bIns="0" rIns="0">
            <a:spAutoFit/>
          </a:bodyPr>
          <a:lstStyle/>
          <a:p>
            <a:pPr algn="ctr">
              <a:lnSpc>
                <a:spcPts val="2800"/>
              </a:lnSpc>
            </a:pPr>
            <a:r>
              <a:rPr lang="en-US" sz="2000" b="true">
                <a:solidFill>
                  <a:srgbClr val="040506"/>
                </a:solidFill>
                <a:latin typeface="Canva Sans Bold"/>
                <a:ea typeface="Canva Sans Bold"/>
                <a:cs typeface="Canva Sans Bold"/>
                <a:sym typeface="Canva Sans Bold"/>
              </a:rPr>
              <a:t>Ishan Shrivastava                  210005021</a:t>
            </a:r>
          </a:p>
        </p:txBody>
      </p:sp>
      <p:sp>
        <p:nvSpPr>
          <p:cNvPr name="TextBox 17" id="17"/>
          <p:cNvSpPr txBox="true"/>
          <p:nvPr/>
        </p:nvSpPr>
        <p:spPr>
          <a:xfrm rot="0">
            <a:off x="610277" y="9546558"/>
            <a:ext cx="4607570" cy="349250"/>
          </a:xfrm>
          <a:prstGeom prst="rect">
            <a:avLst/>
          </a:prstGeom>
        </p:spPr>
        <p:txBody>
          <a:bodyPr anchor="t" rtlCol="false" tIns="0" lIns="0" bIns="0" rIns="0">
            <a:spAutoFit/>
          </a:bodyPr>
          <a:lstStyle/>
          <a:p>
            <a:pPr algn="ctr">
              <a:lnSpc>
                <a:spcPts val="2800"/>
              </a:lnSpc>
            </a:pPr>
            <a:r>
              <a:rPr lang="en-US" sz="2000" b="true">
                <a:solidFill>
                  <a:srgbClr val="040506"/>
                </a:solidFill>
                <a:latin typeface="Canva Sans Bold"/>
                <a:ea typeface="Canva Sans Bold"/>
                <a:cs typeface="Canva Sans Bold"/>
                <a:sym typeface="Canva Sans Bold"/>
              </a:rPr>
              <a:t>Vedant Patil                           210005050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230902" y="1313110"/>
            <a:ext cx="3947226" cy="3947226"/>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916860" y="3148979"/>
            <a:ext cx="5689104" cy="275488"/>
            <a:chOff x="0" y="0"/>
            <a:chExt cx="4519796" cy="218865"/>
          </a:xfrm>
        </p:grpSpPr>
        <p:sp>
          <p:nvSpPr>
            <p:cNvPr name="Freeform 9" id="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0" id="1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2085550" y="-131220"/>
            <a:ext cx="9534019" cy="1112295"/>
            <a:chOff x="0" y="0"/>
            <a:chExt cx="1876002" cy="218865"/>
          </a:xfrm>
        </p:grpSpPr>
        <p:sp>
          <p:nvSpPr>
            <p:cNvPr name="Freeform 12" id="12"/>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3" id="13"/>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4" id="14"/>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259109" y="3705582"/>
            <a:ext cx="6346855" cy="368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1.High Welding Speed </a:t>
            </a:r>
          </a:p>
        </p:txBody>
      </p:sp>
      <p:sp>
        <p:nvSpPr>
          <p:cNvPr name="TextBox 16" id="16"/>
          <p:cNvSpPr txBox="true"/>
          <p:nvPr/>
        </p:nvSpPr>
        <p:spPr>
          <a:xfrm rot="0">
            <a:off x="1663813" y="1735129"/>
            <a:ext cx="9308329" cy="834491"/>
          </a:xfrm>
          <a:prstGeom prst="rect">
            <a:avLst/>
          </a:prstGeom>
        </p:spPr>
        <p:txBody>
          <a:bodyPr anchor="t" rtlCol="false" tIns="0" lIns="0" bIns="0" rIns="0">
            <a:spAutoFit/>
          </a:bodyPr>
          <a:lstStyle/>
          <a:p>
            <a:pPr algn="ctr" marL="0" indent="0" lvl="0">
              <a:lnSpc>
                <a:spcPts val="6548"/>
              </a:lnSpc>
              <a:spcBef>
                <a:spcPct val="0"/>
              </a:spcBef>
            </a:pPr>
            <a:r>
              <a:rPr lang="en-US" b="true" sz="4745" spc="37">
                <a:solidFill>
                  <a:srgbClr val="FFFFFF"/>
                </a:solidFill>
                <a:latin typeface="Montserrat Light Bold"/>
                <a:ea typeface="Montserrat Light Bold"/>
                <a:cs typeface="Montserrat Light Bold"/>
                <a:sym typeface="Montserrat Light Bold"/>
              </a:rPr>
              <a:t>ADVANTAGES</a:t>
            </a:r>
          </a:p>
        </p:txBody>
      </p:sp>
      <p:sp>
        <p:nvSpPr>
          <p:cNvPr name="TextBox 17" id="17"/>
          <p:cNvSpPr txBox="true"/>
          <p:nvPr/>
        </p:nvSpPr>
        <p:spPr>
          <a:xfrm rot="0">
            <a:off x="4335214" y="3702326"/>
            <a:ext cx="6212853" cy="776829"/>
          </a:xfrm>
          <a:prstGeom prst="rect">
            <a:avLst/>
          </a:prstGeom>
        </p:spPr>
        <p:txBody>
          <a:bodyPr anchor="t" rtlCol="false" tIns="0" lIns="0" bIns="0" rIns="0">
            <a:spAutoFit/>
          </a:bodyPr>
          <a:lstStyle/>
          <a:p>
            <a:pPr algn="l" marL="0" indent="0" lvl="0">
              <a:lnSpc>
                <a:spcPts val="3129"/>
              </a:lnSpc>
              <a:spcBef>
                <a:spcPct val="0"/>
              </a:spcBef>
            </a:pPr>
            <a:r>
              <a:rPr lang="en-US" sz="2267" spc="222">
                <a:solidFill>
                  <a:srgbClr val="231F20"/>
                </a:solidFill>
                <a:latin typeface="Montserrat Light"/>
                <a:ea typeface="Montserrat Light"/>
                <a:cs typeface="Montserrat Light"/>
                <a:sym typeface="Montserrat Light"/>
              </a:rPr>
              <a:t>2.Low distortion : due to low heat input</a:t>
            </a:r>
          </a:p>
        </p:txBody>
      </p:sp>
      <p:sp>
        <p:nvSpPr>
          <p:cNvPr name="TextBox 18" id="18"/>
          <p:cNvSpPr txBox="true"/>
          <p:nvPr/>
        </p:nvSpPr>
        <p:spPr>
          <a:xfrm rot="0">
            <a:off x="11412073" y="3705582"/>
            <a:ext cx="6346855" cy="368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3.Ease of automation</a:t>
            </a:r>
          </a:p>
        </p:txBody>
      </p:sp>
      <p:sp>
        <p:nvSpPr>
          <p:cNvPr name="TextBox 19" id="19"/>
          <p:cNvSpPr txBox="true"/>
          <p:nvPr/>
        </p:nvSpPr>
        <p:spPr>
          <a:xfrm rot="0">
            <a:off x="226680" y="5177151"/>
            <a:ext cx="3761412" cy="1841881"/>
          </a:xfrm>
          <a:prstGeom prst="rect">
            <a:avLst/>
          </a:prstGeom>
        </p:spPr>
        <p:txBody>
          <a:bodyPr anchor="t" rtlCol="false" tIns="0" lIns="0" bIns="0" rIns="0">
            <a:spAutoFit/>
          </a:bodyPr>
          <a:lstStyle/>
          <a:p>
            <a:pPr algn="l">
              <a:lnSpc>
                <a:spcPts val="2953"/>
              </a:lnSpc>
            </a:pPr>
            <a:r>
              <a:rPr lang="en-US" sz="2109" spc="206">
                <a:solidFill>
                  <a:srgbClr val="000000"/>
                </a:solidFill>
                <a:latin typeface="Montserrat Light"/>
                <a:ea typeface="Montserrat Light"/>
                <a:cs typeface="Montserrat Light"/>
                <a:sym typeface="Montserrat Light"/>
              </a:rPr>
              <a:t>4.Single-pass thick section capability : can do welding in single pass because it has high penetration </a:t>
            </a:r>
          </a:p>
        </p:txBody>
      </p:sp>
      <p:sp>
        <p:nvSpPr>
          <p:cNvPr name="TextBox 20" id="20"/>
          <p:cNvSpPr txBox="true"/>
          <p:nvPr/>
        </p:nvSpPr>
        <p:spPr>
          <a:xfrm rot="0">
            <a:off x="-291538" y="7725660"/>
            <a:ext cx="4279630" cy="727456"/>
          </a:xfrm>
          <a:prstGeom prst="rect">
            <a:avLst/>
          </a:prstGeom>
        </p:spPr>
        <p:txBody>
          <a:bodyPr anchor="t" rtlCol="false" tIns="0" lIns="0" bIns="0" rIns="0">
            <a:spAutoFit/>
          </a:bodyPr>
          <a:lstStyle/>
          <a:p>
            <a:pPr algn="ctr">
              <a:lnSpc>
                <a:spcPts val="2953"/>
              </a:lnSpc>
            </a:pPr>
            <a:r>
              <a:rPr lang="en-US" sz="2109" spc="206">
                <a:solidFill>
                  <a:srgbClr val="000000"/>
                </a:solidFill>
                <a:latin typeface="Montserrat Light"/>
                <a:ea typeface="Montserrat Light"/>
                <a:cs typeface="Montserrat Light"/>
                <a:sym typeface="Montserrat Light"/>
              </a:rPr>
              <a:t>7.Enhanced design flexibility</a:t>
            </a:r>
          </a:p>
        </p:txBody>
      </p:sp>
      <p:sp>
        <p:nvSpPr>
          <p:cNvPr name="TextBox 21" id="21"/>
          <p:cNvSpPr txBox="true"/>
          <p:nvPr/>
        </p:nvSpPr>
        <p:spPr>
          <a:xfrm rot="0">
            <a:off x="4350042" y="5222236"/>
            <a:ext cx="6304493" cy="1098931"/>
          </a:xfrm>
          <a:prstGeom prst="rect">
            <a:avLst/>
          </a:prstGeom>
        </p:spPr>
        <p:txBody>
          <a:bodyPr anchor="t" rtlCol="false" tIns="0" lIns="0" bIns="0" rIns="0">
            <a:spAutoFit/>
          </a:bodyPr>
          <a:lstStyle/>
          <a:p>
            <a:pPr algn="l">
              <a:lnSpc>
                <a:spcPts val="2953"/>
              </a:lnSpc>
            </a:pPr>
            <a:r>
              <a:rPr lang="en-US" sz="2109" spc="206">
                <a:solidFill>
                  <a:srgbClr val="000000"/>
                </a:solidFill>
                <a:latin typeface="Montserrat Light"/>
                <a:ea typeface="Montserrat Light"/>
                <a:cs typeface="Montserrat Light"/>
                <a:sym typeface="Montserrat Light"/>
              </a:rPr>
              <a:t>5.Better coupling to reflective metals :</a:t>
            </a:r>
          </a:p>
          <a:p>
            <a:pPr algn="l">
              <a:lnSpc>
                <a:spcPts val="2953"/>
              </a:lnSpc>
            </a:pPr>
            <a:r>
              <a:rPr lang="en-US" sz="2109" spc="206">
                <a:solidFill>
                  <a:srgbClr val="000000"/>
                </a:solidFill>
                <a:latin typeface="Montserrat Light"/>
                <a:ea typeface="Montserrat Light"/>
                <a:cs typeface="Montserrat Light"/>
                <a:sym typeface="Montserrat Light"/>
              </a:rPr>
              <a:t>Nd:YAG transfer energy efficiently to metals that reflect light.</a:t>
            </a:r>
          </a:p>
        </p:txBody>
      </p:sp>
      <p:sp>
        <p:nvSpPr>
          <p:cNvPr name="TextBox 22" id="22"/>
          <p:cNvSpPr txBox="true"/>
          <p:nvPr/>
        </p:nvSpPr>
        <p:spPr>
          <a:xfrm rot="0">
            <a:off x="10972142" y="5105400"/>
            <a:ext cx="4765403" cy="1396746"/>
          </a:xfrm>
          <a:prstGeom prst="rect">
            <a:avLst/>
          </a:prstGeom>
        </p:spPr>
        <p:txBody>
          <a:bodyPr anchor="t" rtlCol="false" tIns="0" lIns="0" bIns="0" rIns="0">
            <a:spAutoFit/>
          </a:bodyPr>
          <a:lstStyle/>
          <a:p>
            <a:pPr algn="ctr">
              <a:lnSpc>
                <a:spcPts val="2814"/>
              </a:lnSpc>
            </a:pPr>
            <a:r>
              <a:rPr lang="en-US" sz="2010" spc="196">
                <a:solidFill>
                  <a:srgbClr val="000000"/>
                </a:solidFill>
                <a:latin typeface="Montserrat Light"/>
                <a:ea typeface="Montserrat Light"/>
                <a:cs typeface="Montserrat Light"/>
                <a:sym typeface="Montserrat Light"/>
              </a:rPr>
              <a:t>6.Fiber optic delivery :  laser can be delivered through optic cables, hence having greater reach</a:t>
            </a:r>
          </a:p>
        </p:txBody>
      </p:sp>
      <p:sp>
        <p:nvSpPr>
          <p:cNvPr name="TextBox 23" id="23"/>
          <p:cNvSpPr txBox="true"/>
          <p:nvPr/>
        </p:nvSpPr>
        <p:spPr>
          <a:xfrm rot="0">
            <a:off x="4867846" y="7752457"/>
            <a:ext cx="2900263" cy="355981"/>
          </a:xfrm>
          <a:prstGeom prst="rect">
            <a:avLst/>
          </a:prstGeom>
        </p:spPr>
        <p:txBody>
          <a:bodyPr anchor="t" rtlCol="false" tIns="0" lIns="0" bIns="0" rIns="0">
            <a:spAutoFit/>
          </a:bodyPr>
          <a:lstStyle/>
          <a:p>
            <a:pPr algn="ctr">
              <a:lnSpc>
                <a:spcPts val="2953"/>
              </a:lnSpc>
            </a:pPr>
            <a:r>
              <a:rPr lang="en-US" sz="2109" spc="206">
                <a:solidFill>
                  <a:srgbClr val="000000"/>
                </a:solidFill>
                <a:latin typeface="Montserrat Light"/>
                <a:ea typeface="Montserrat Light"/>
                <a:cs typeface="Montserrat Light"/>
                <a:sym typeface="Montserrat Light"/>
              </a:rPr>
              <a:t>8.Reduced Spatter</a:t>
            </a:r>
          </a:p>
        </p:txBody>
      </p:sp>
      <p:sp>
        <p:nvSpPr>
          <p:cNvPr name="TextBox 24" id="24"/>
          <p:cNvSpPr txBox="true"/>
          <p:nvPr/>
        </p:nvSpPr>
        <p:spPr>
          <a:xfrm rot="0">
            <a:off x="11257124" y="7725660"/>
            <a:ext cx="4480421" cy="355981"/>
          </a:xfrm>
          <a:prstGeom prst="rect">
            <a:avLst/>
          </a:prstGeom>
        </p:spPr>
        <p:txBody>
          <a:bodyPr anchor="t" rtlCol="false" tIns="0" lIns="0" bIns="0" rIns="0">
            <a:spAutoFit/>
          </a:bodyPr>
          <a:lstStyle/>
          <a:p>
            <a:pPr algn="ctr">
              <a:lnSpc>
                <a:spcPts val="2953"/>
              </a:lnSpc>
            </a:pPr>
            <a:r>
              <a:rPr lang="en-US" sz="2109" spc="206">
                <a:solidFill>
                  <a:srgbClr val="000000"/>
                </a:solidFill>
                <a:latin typeface="Montserrat Light"/>
                <a:ea typeface="Montserrat Light"/>
                <a:cs typeface="Montserrat Light"/>
                <a:sym typeface="Montserrat Light"/>
              </a:rPr>
              <a:t>9.High Precision and Control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235999" y="1313110"/>
            <a:ext cx="3947226" cy="3947226"/>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916860" y="3148979"/>
            <a:ext cx="5689104" cy="275488"/>
            <a:chOff x="0" y="0"/>
            <a:chExt cx="4519796" cy="218865"/>
          </a:xfrm>
        </p:grpSpPr>
        <p:sp>
          <p:nvSpPr>
            <p:cNvPr name="Freeform 9" id="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0" id="1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2085550" y="-131220"/>
            <a:ext cx="9534019" cy="1112295"/>
            <a:chOff x="0" y="0"/>
            <a:chExt cx="1876002" cy="218865"/>
          </a:xfrm>
        </p:grpSpPr>
        <p:sp>
          <p:nvSpPr>
            <p:cNvPr name="Freeform 12" id="12"/>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3" id="13"/>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4" id="14"/>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5" id="15"/>
          <p:cNvSpPr txBox="true"/>
          <p:nvPr/>
        </p:nvSpPr>
        <p:spPr>
          <a:xfrm rot="0">
            <a:off x="259109" y="4540681"/>
            <a:ext cx="6346855" cy="368570"/>
          </a:xfrm>
          <a:prstGeom prst="rect">
            <a:avLst/>
          </a:prstGeom>
        </p:spPr>
        <p:txBody>
          <a:bodyPr anchor="t" rtlCol="false" tIns="0" lIns="0" bIns="0" rIns="0">
            <a:spAutoFit/>
          </a:bodyPr>
          <a:lstStyle/>
          <a:p>
            <a:pPr algn="l" marL="477229" indent="-238614" lvl="1">
              <a:lnSpc>
                <a:spcPts val="3050"/>
              </a:lnSpc>
              <a:buAutoNum type="arabicPeriod" startAt="1"/>
            </a:pPr>
            <a:r>
              <a:rPr lang="en-US" sz="2210" spc="216">
                <a:solidFill>
                  <a:srgbClr val="231F20"/>
                </a:solidFill>
                <a:latin typeface="Montserrat Light"/>
                <a:ea typeface="Montserrat Light"/>
                <a:cs typeface="Montserrat Light"/>
                <a:sym typeface="Montserrat Light"/>
              </a:rPr>
              <a:t>High Initial Investment </a:t>
            </a:r>
          </a:p>
        </p:txBody>
      </p:sp>
      <p:sp>
        <p:nvSpPr>
          <p:cNvPr name="TextBox 16" id="16"/>
          <p:cNvSpPr txBox="true"/>
          <p:nvPr/>
        </p:nvSpPr>
        <p:spPr>
          <a:xfrm rot="0">
            <a:off x="1663813" y="1735129"/>
            <a:ext cx="9308329" cy="831316"/>
          </a:xfrm>
          <a:prstGeom prst="rect">
            <a:avLst/>
          </a:prstGeom>
        </p:spPr>
        <p:txBody>
          <a:bodyPr anchor="t" rtlCol="false" tIns="0" lIns="0" bIns="0" rIns="0">
            <a:spAutoFit/>
          </a:bodyPr>
          <a:lstStyle/>
          <a:p>
            <a:pPr algn="ctr" marL="0" indent="0" lvl="0">
              <a:lnSpc>
                <a:spcPts val="6548"/>
              </a:lnSpc>
              <a:spcBef>
                <a:spcPct val="0"/>
              </a:spcBef>
            </a:pPr>
            <a:r>
              <a:rPr lang="en-US" b="true" sz="4745" spc="37">
                <a:solidFill>
                  <a:srgbClr val="FFFFFF"/>
                </a:solidFill>
                <a:latin typeface="Montserrat Light Bold"/>
                <a:ea typeface="Montserrat Light Bold"/>
                <a:cs typeface="Montserrat Light Bold"/>
                <a:sym typeface="Montserrat Light Bold"/>
              </a:rPr>
              <a:t>DISADVANTAGES</a:t>
            </a:r>
          </a:p>
        </p:txBody>
      </p:sp>
      <p:sp>
        <p:nvSpPr>
          <p:cNvPr name="TextBox 17" id="17"/>
          <p:cNvSpPr txBox="true"/>
          <p:nvPr/>
        </p:nvSpPr>
        <p:spPr>
          <a:xfrm rot="0">
            <a:off x="5478206" y="4531156"/>
            <a:ext cx="6212853" cy="386304"/>
          </a:xfrm>
          <a:prstGeom prst="rect">
            <a:avLst/>
          </a:prstGeom>
        </p:spPr>
        <p:txBody>
          <a:bodyPr anchor="t" rtlCol="false" tIns="0" lIns="0" bIns="0" rIns="0">
            <a:spAutoFit/>
          </a:bodyPr>
          <a:lstStyle/>
          <a:p>
            <a:pPr algn="l">
              <a:lnSpc>
                <a:spcPts val="3129"/>
              </a:lnSpc>
            </a:pPr>
            <a:r>
              <a:rPr lang="en-US" sz="2267" spc="222">
                <a:solidFill>
                  <a:srgbClr val="231F20"/>
                </a:solidFill>
                <a:latin typeface="Montserrat Light"/>
                <a:ea typeface="Montserrat Light"/>
                <a:cs typeface="Montserrat Light"/>
                <a:sym typeface="Montserrat Light"/>
              </a:rPr>
              <a:t>2.Joint Accessibility</a:t>
            </a:r>
          </a:p>
        </p:txBody>
      </p:sp>
      <p:sp>
        <p:nvSpPr>
          <p:cNvPr name="TextBox 18" id="18"/>
          <p:cNvSpPr txBox="true"/>
          <p:nvPr/>
        </p:nvSpPr>
        <p:spPr>
          <a:xfrm rot="0">
            <a:off x="11691059" y="4540681"/>
            <a:ext cx="6346855" cy="368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3.Reflectivity Concerns</a:t>
            </a:r>
          </a:p>
        </p:txBody>
      </p:sp>
      <p:sp>
        <p:nvSpPr>
          <p:cNvPr name="TextBox 19" id="19"/>
          <p:cNvSpPr txBox="true"/>
          <p:nvPr/>
        </p:nvSpPr>
        <p:spPr>
          <a:xfrm rot="0">
            <a:off x="259109" y="6889136"/>
            <a:ext cx="6346855" cy="368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4.Process Complexity</a:t>
            </a:r>
          </a:p>
        </p:txBody>
      </p:sp>
      <p:sp>
        <p:nvSpPr>
          <p:cNvPr name="TextBox 20" id="20"/>
          <p:cNvSpPr txBox="true"/>
          <p:nvPr/>
        </p:nvSpPr>
        <p:spPr>
          <a:xfrm rot="0">
            <a:off x="4759289" y="6680243"/>
            <a:ext cx="6212853" cy="776829"/>
          </a:xfrm>
          <a:prstGeom prst="rect">
            <a:avLst/>
          </a:prstGeom>
        </p:spPr>
        <p:txBody>
          <a:bodyPr anchor="t" rtlCol="false" tIns="0" lIns="0" bIns="0" rIns="0">
            <a:spAutoFit/>
          </a:bodyPr>
          <a:lstStyle/>
          <a:p>
            <a:pPr algn="l" marL="0" indent="0" lvl="0">
              <a:lnSpc>
                <a:spcPts val="3129"/>
              </a:lnSpc>
              <a:spcBef>
                <a:spcPct val="0"/>
              </a:spcBef>
            </a:pPr>
            <a:r>
              <a:rPr lang="en-US" sz="2267" spc="222">
                <a:solidFill>
                  <a:srgbClr val="231F20"/>
                </a:solidFill>
                <a:latin typeface="Montserrat Light"/>
                <a:ea typeface="Montserrat Light"/>
                <a:cs typeface="Montserrat Light"/>
                <a:sym typeface="Montserrat Light"/>
              </a:rPr>
              <a:t>5.Limited Material Thickness for Thin Materials</a:t>
            </a:r>
          </a:p>
        </p:txBody>
      </p:sp>
      <p:sp>
        <p:nvSpPr>
          <p:cNvPr name="TextBox 21" id="21"/>
          <p:cNvSpPr txBox="true"/>
          <p:nvPr/>
        </p:nvSpPr>
        <p:spPr>
          <a:xfrm rot="0">
            <a:off x="11941145" y="6689768"/>
            <a:ext cx="6346855" cy="36857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ea typeface="Montserrat Light"/>
                <a:cs typeface="Montserrat Light"/>
                <a:sym typeface="Montserrat Light"/>
              </a:rPr>
              <a:t>6.Safety Considerations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75" r="0" b="-6643"/>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4784036"/>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500312" y="4978167"/>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Automotive Industry</a:t>
              </a:r>
            </a:p>
          </p:txBody>
        </p:sp>
      </p:grpSp>
      <p:grpSp>
        <p:nvGrpSpPr>
          <p:cNvPr name="Group 12" id="12"/>
          <p:cNvGrpSpPr/>
          <p:nvPr/>
        </p:nvGrpSpPr>
        <p:grpSpPr>
          <a:xfrm rot="0">
            <a:off x="5900738" y="3603602"/>
            <a:ext cx="3086100" cy="4784036"/>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4978167"/>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Aerospace Industry</a:t>
              </a:r>
            </a:p>
          </p:txBody>
        </p:sp>
      </p:grpSp>
      <p:grpSp>
        <p:nvGrpSpPr>
          <p:cNvPr name="Group 18" id="18"/>
          <p:cNvGrpSpPr/>
          <p:nvPr/>
        </p:nvGrpSpPr>
        <p:grpSpPr>
          <a:xfrm rot="0">
            <a:off x="9301162" y="3603602"/>
            <a:ext cx="3086100" cy="4784036"/>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279043"/>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I</a:t>
              </a:r>
            </a:p>
          </p:txBody>
        </p:sp>
      </p:grpSp>
      <p:grpSp>
        <p:nvGrpSpPr>
          <p:cNvPr name="Group 21" id="21"/>
          <p:cNvGrpSpPr/>
          <p:nvPr/>
        </p:nvGrpSpPr>
        <p:grpSpPr>
          <a:xfrm rot="0">
            <a:off x="9307400" y="4978167"/>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Electronics Industry</a:t>
              </a:r>
            </a:p>
          </p:txBody>
        </p:sp>
      </p:grpSp>
      <p:grpSp>
        <p:nvGrpSpPr>
          <p:cNvPr name="Group 24" id="24"/>
          <p:cNvGrpSpPr/>
          <p:nvPr/>
        </p:nvGrpSpPr>
        <p:grpSpPr>
          <a:xfrm rot="0">
            <a:off x="12705986" y="3603602"/>
            <a:ext cx="3086100" cy="4784036"/>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717350" y="4978167"/>
            <a:ext cx="3032653" cy="507624"/>
            <a:chOff x="0" y="0"/>
            <a:chExt cx="798723" cy="133695"/>
          </a:xfrm>
        </p:grpSpPr>
        <p:sp>
          <p:nvSpPr>
            <p:cNvPr name="Freeform 28" id="28"/>
            <p:cNvSpPr/>
            <p:nvPr/>
          </p:nvSpPr>
          <p:spPr>
            <a:xfrm flipH="false" flipV="false" rot="0">
              <a:off x="0" y="0"/>
              <a:ext cx="798723" cy="133695"/>
            </a:xfrm>
            <a:custGeom>
              <a:avLst/>
              <a:gdLst/>
              <a:ahLst/>
              <a:cxnLst/>
              <a:rect r="r" b="b" t="t" l="l"/>
              <a:pathLst>
                <a:path h="133695" w="798723">
                  <a:moveTo>
                    <a:pt x="0" y="0"/>
                  </a:moveTo>
                  <a:lnTo>
                    <a:pt x="798723" y="0"/>
                  </a:lnTo>
                  <a:lnTo>
                    <a:pt x="798723" y="133695"/>
                  </a:lnTo>
                  <a:lnTo>
                    <a:pt x="0" y="133695"/>
                  </a:lnTo>
                  <a:close/>
                </a:path>
              </a:pathLst>
            </a:custGeom>
            <a:solidFill>
              <a:srgbClr val="000000"/>
            </a:solidFill>
          </p:spPr>
        </p:sp>
        <p:sp>
          <p:nvSpPr>
            <p:cNvPr name="TextBox 29" id="29"/>
            <p:cNvSpPr txBox="true"/>
            <p:nvPr/>
          </p:nvSpPr>
          <p:spPr>
            <a:xfrm>
              <a:off x="0" y="-19050"/>
              <a:ext cx="798723"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ea typeface="Montserrat Classic"/>
                  <a:cs typeface="Montserrat Classic"/>
                  <a:sym typeface="Montserrat Classic"/>
                </a:rPr>
                <a:t>Medical Industry</a:t>
              </a:r>
            </a:p>
          </p:txBody>
        </p:sp>
      </p:grpSp>
      <p:sp>
        <p:nvSpPr>
          <p:cNvPr name="Freeform 30" id="30"/>
          <p:cNvSpPr/>
          <p:nvPr/>
        </p:nvSpPr>
        <p:spPr>
          <a:xfrm flipH="false" flipV="false" rot="0">
            <a:off x="6500668" y="3942069"/>
            <a:ext cx="1811135" cy="912359"/>
          </a:xfrm>
          <a:custGeom>
            <a:avLst/>
            <a:gdLst/>
            <a:ahLst/>
            <a:cxnLst/>
            <a:rect r="r" b="b" t="t" l="l"/>
            <a:pathLst>
              <a:path h="912359" w="1811135">
                <a:moveTo>
                  <a:pt x="0" y="0"/>
                </a:moveTo>
                <a:lnTo>
                  <a:pt x="1811135" y="0"/>
                </a:lnTo>
                <a:lnTo>
                  <a:pt x="1811135" y="912359"/>
                </a:lnTo>
                <a:lnTo>
                  <a:pt x="0" y="912359"/>
                </a:lnTo>
                <a:lnTo>
                  <a:pt x="0" y="0"/>
                </a:lnTo>
                <a:close/>
              </a:path>
            </a:pathLst>
          </a:custGeom>
          <a:blipFill>
            <a:blip r:embed="rId3"/>
            <a:stretch>
              <a:fillRect l="0" t="0" r="0" b="0"/>
            </a:stretch>
          </a:blipFill>
        </p:spPr>
      </p:sp>
      <p:sp>
        <p:nvSpPr>
          <p:cNvPr name="Freeform 31" id="31"/>
          <p:cNvSpPr/>
          <p:nvPr/>
        </p:nvSpPr>
        <p:spPr>
          <a:xfrm flipH="false" flipV="false" rot="0">
            <a:off x="2961284" y="3794981"/>
            <a:ext cx="2164157" cy="1122656"/>
          </a:xfrm>
          <a:custGeom>
            <a:avLst/>
            <a:gdLst/>
            <a:ahLst/>
            <a:cxnLst/>
            <a:rect r="r" b="b" t="t" l="l"/>
            <a:pathLst>
              <a:path h="1122656" w="2164157">
                <a:moveTo>
                  <a:pt x="0" y="0"/>
                </a:moveTo>
                <a:lnTo>
                  <a:pt x="2164157" y="0"/>
                </a:lnTo>
                <a:lnTo>
                  <a:pt x="2164157" y="1122656"/>
                </a:lnTo>
                <a:lnTo>
                  <a:pt x="0" y="1122656"/>
                </a:lnTo>
                <a:lnTo>
                  <a:pt x="0" y="0"/>
                </a:lnTo>
                <a:close/>
              </a:path>
            </a:pathLst>
          </a:custGeom>
          <a:blipFill>
            <a:blip r:embed="rId4"/>
            <a:stretch>
              <a:fillRect l="0" t="0" r="0" b="0"/>
            </a:stretch>
          </a:blipFill>
        </p:spPr>
      </p:sp>
      <p:sp>
        <p:nvSpPr>
          <p:cNvPr name="Freeform 32" id="32"/>
          <p:cNvSpPr/>
          <p:nvPr/>
        </p:nvSpPr>
        <p:spPr>
          <a:xfrm flipH="false" flipV="false" rot="-3623158">
            <a:off x="10677795" y="3282798"/>
            <a:ext cx="345310" cy="1987395"/>
          </a:xfrm>
          <a:custGeom>
            <a:avLst/>
            <a:gdLst/>
            <a:ahLst/>
            <a:cxnLst/>
            <a:rect r="r" b="b" t="t" l="l"/>
            <a:pathLst>
              <a:path h="1987395" w="345310">
                <a:moveTo>
                  <a:pt x="0" y="0"/>
                </a:moveTo>
                <a:lnTo>
                  <a:pt x="345310" y="0"/>
                </a:lnTo>
                <a:lnTo>
                  <a:pt x="345310" y="1987395"/>
                </a:lnTo>
                <a:lnTo>
                  <a:pt x="0" y="1987395"/>
                </a:lnTo>
                <a:lnTo>
                  <a:pt x="0" y="0"/>
                </a:lnTo>
                <a:close/>
              </a:path>
            </a:pathLst>
          </a:custGeom>
          <a:blipFill>
            <a:blip r:embed="rId5"/>
            <a:stretch>
              <a:fillRect l="0" t="0" r="0" b="0"/>
            </a:stretch>
          </a:blipFill>
        </p:spPr>
      </p:sp>
      <p:sp>
        <p:nvSpPr>
          <p:cNvPr name="Freeform 33" id="33"/>
          <p:cNvSpPr/>
          <p:nvPr/>
        </p:nvSpPr>
        <p:spPr>
          <a:xfrm flipH="false" flipV="false" rot="0">
            <a:off x="13452951" y="3725503"/>
            <a:ext cx="1517067" cy="1128925"/>
          </a:xfrm>
          <a:custGeom>
            <a:avLst/>
            <a:gdLst/>
            <a:ahLst/>
            <a:cxnLst/>
            <a:rect r="r" b="b" t="t" l="l"/>
            <a:pathLst>
              <a:path h="1128925" w="1517067">
                <a:moveTo>
                  <a:pt x="0" y="0"/>
                </a:moveTo>
                <a:lnTo>
                  <a:pt x="1517067" y="0"/>
                </a:lnTo>
                <a:lnTo>
                  <a:pt x="1517067" y="1128925"/>
                </a:lnTo>
                <a:lnTo>
                  <a:pt x="0" y="1128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3690980" y="1702311"/>
            <a:ext cx="10906040"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APPLICATIONS</a:t>
            </a:r>
          </a:p>
        </p:txBody>
      </p:sp>
      <p:sp>
        <p:nvSpPr>
          <p:cNvPr name="TextBox 35" id="35"/>
          <p:cNvSpPr txBox="true"/>
          <p:nvPr/>
        </p:nvSpPr>
        <p:spPr>
          <a:xfrm rot="0">
            <a:off x="2568137" y="5753800"/>
            <a:ext cx="2941653" cy="2518986"/>
          </a:xfrm>
          <a:prstGeom prst="rect">
            <a:avLst/>
          </a:prstGeom>
        </p:spPr>
        <p:txBody>
          <a:bodyPr anchor="t" rtlCol="false" tIns="0" lIns="0" bIns="0" rIns="0">
            <a:spAutoFit/>
          </a:bodyPr>
          <a:lstStyle/>
          <a:p>
            <a:pPr algn="l" marL="318406" indent="-159203" lvl="1">
              <a:lnSpc>
                <a:spcPts val="2035"/>
              </a:lnSpc>
              <a:buFont typeface="Arial"/>
              <a:buChar char="•"/>
            </a:pPr>
            <a:r>
              <a:rPr lang="en-US" sz="1474" spc="144">
                <a:solidFill>
                  <a:srgbClr val="231F20"/>
                </a:solidFill>
                <a:latin typeface="Montserrat Light"/>
                <a:ea typeface="Montserrat Light"/>
                <a:cs typeface="Montserrat Light"/>
                <a:sym typeface="Montserrat Light"/>
              </a:rPr>
              <a:t>Joining car body components like doors, hoods, and trunks.</a:t>
            </a:r>
          </a:p>
          <a:p>
            <a:pPr algn="l" marL="318406" indent="-159203" lvl="1">
              <a:lnSpc>
                <a:spcPts val="2035"/>
              </a:lnSpc>
              <a:buFont typeface="Arial"/>
              <a:buChar char="•"/>
            </a:pPr>
            <a:r>
              <a:rPr lang="en-US" sz="1474" spc="144">
                <a:solidFill>
                  <a:srgbClr val="231F20"/>
                </a:solidFill>
                <a:latin typeface="Montserrat Light"/>
                <a:ea typeface="Montserrat Light"/>
                <a:cs typeface="Montserrat Light"/>
                <a:sym typeface="Montserrat Light"/>
              </a:rPr>
              <a:t>Welding intricate parts in engines and transmissions for lightweight and high-performance designs.</a:t>
            </a:r>
          </a:p>
          <a:p>
            <a:pPr algn="l">
              <a:lnSpc>
                <a:spcPts val="1679"/>
              </a:lnSpc>
            </a:pPr>
          </a:p>
          <a:p>
            <a:pPr algn="ctr" marL="0" indent="0" lvl="0">
              <a:lnSpc>
                <a:spcPts val="2035"/>
              </a:lnSpc>
              <a:spcBef>
                <a:spcPct val="0"/>
              </a:spcBef>
            </a:pPr>
          </a:p>
        </p:txBody>
      </p:sp>
      <p:sp>
        <p:nvSpPr>
          <p:cNvPr name="TextBox 36" id="36"/>
          <p:cNvSpPr txBox="true"/>
          <p:nvPr/>
        </p:nvSpPr>
        <p:spPr>
          <a:xfrm rot="0">
            <a:off x="9489399" y="5551714"/>
            <a:ext cx="2722103" cy="2565797"/>
          </a:xfrm>
          <a:prstGeom prst="rect">
            <a:avLst/>
          </a:prstGeom>
        </p:spPr>
        <p:txBody>
          <a:bodyPr anchor="t" rtlCol="false" tIns="0" lIns="0" bIns="0" rIns="0">
            <a:spAutoFit/>
          </a:bodyPr>
          <a:lstStyle/>
          <a:p>
            <a:pPr algn="l" marL="326102" indent="-163051" lvl="1">
              <a:lnSpc>
                <a:spcPts val="2084"/>
              </a:lnSpc>
              <a:buFont typeface="Arial"/>
              <a:buChar char="•"/>
            </a:pPr>
            <a:r>
              <a:rPr lang="en-US" sz="1510" spc="148">
                <a:solidFill>
                  <a:srgbClr val="231F20"/>
                </a:solidFill>
                <a:latin typeface="Montserrat Light"/>
                <a:ea typeface="Montserrat Light"/>
                <a:cs typeface="Montserrat Light"/>
                <a:sym typeface="Montserrat Light"/>
              </a:rPr>
              <a:t>Precisely welding delicate components in circuit boards for miniaturization and high packing density.</a:t>
            </a:r>
          </a:p>
          <a:p>
            <a:pPr algn="l" marL="326102" indent="-163051" lvl="1">
              <a:lnSpc>
                <a:spcPts val="2084"/>
              </a:lnSpc>
              <a:buFont typeface="Arial"/>
              <a:buChar char="•"/>
            </a:pPr>
            <a:r>
              <a:rPr lang="en-US" sz="1510" spc="148">
                <a:solidFill>
                  <a:srgbClr val="231F20"/>
                </a:solidFill>
                <a:latin typeface="Montserrat Light"/>
                <a:ea typeface="Montserrat Light"/>
                <a:cs typeface="Montserrat Light"/>
                <a:sym typeface="Montserrat Light"/>
              </a:rPr>
              <a:t>Joining electrical contacts </a:t>
            </a:r>
          </a:p>
          <a:p>
            <a:pPr algn="l" marL="326102" indent="-163051" lvl="1">
              <a:lnSpc>
                <a:spcPts val="2084"/>
              </a:lnSpc>
              <a:buFont typeface="Arial"/>
              <a:buChar char="•"/>
            </a:pPr>
            <a:r>
              <a:rPr lang="en-US" sz="1510" spc="148">
                <a:solidFill>
                  <a:srgbClr val="231F20"/>
                </a:solidFill>
                <a:latin typeface="Montserrat Light"/>
                <a:ea typeface="Montserrat Light"/>
                <a:cs typeface="Montserrat Light"/>
                <a:sym typeface="Montserrat Light"/>
              </a:rPr>
              <a:t> heat sinks and battery enclosures.</a:t>
            </a:r>
          </a:p>
          <a:p>
            <a:pPr algn="l" marL="0" indent="0" lvl="0">
              <a:lnSpc>
                <a:spcPts val="2084"/>
              </a:lnSpc>
              <a:spcBef>
                <a:spcPct val="0"/>
              </a:spcBef>
            </a:pPr>
          </a:p>
        </p:txBody>
      </p:sp>
      <p:sp>
        <p:nvSpPr>
          <p:cNvPr name="TextBox 37" id="37"/>
          <p:cNvSpPr txBox="true"/>
          <p:nvPr/>
        </p:nvSpPr>
        <p:spPr>
          <a:xfrm rot="0">
            <a:off x="12850433" y="5581041"/>
            <a:ext cx="2722103" cy="3337322"/>
          </a:xfrm>
          <a:prstGeom prst="rect">
            <a:avLst/>
          </a:prstGeom>
        </p:spPr>
        <p:txBody>
          <a:bodyPr anchor="t" rtlCol="false" tIns="0" lIns="0" bIns="0" rIns="0">
            <a:spAutoFit/>
          </a:bodyPr>
          <a:lstStyle/>
          <a:p>
            <a:pPr algn="l" marL="326102" indent="-163051" lvl="1">
              <a:lnSpc>
                <a:spcPts val="2084"/>
              </a:lnSpc>
              <a:buFont typeface="Arial"/>
              <a:buChar char="•"/>
            </a:pPr>
            <a:r>
              <a:rPr lang="en-US" sz="1510" spc="148">
                <a:solidFill>
                  <a:srgbClr val="231F20"/>
                </a:solidFill>
                <a:latin typeface="Montserrat Light"/>
                <a:ea typeface="Montserrat Light"/>
                <a:cs typeface="Montserrat Light"/>
                <a:sym typeface="Montserrat Light"/>
              </a:rPr>
              <a:t>Joining intricate parts in pacemakers, stents, and surgical instruments for biocompatibility and precision function.</a:t>
            </a:r>
          </a:p>
          <a:p>
            <a:pPr algn="l" marL="326102" indent="-163051" lvl="1">
              <a:lnSpc>
                <a:spcPts val="2084"/>
              </a:lnSpc>
              <a:buFont typeface="Arial"/>
              <a:buChar char="•"/>
            </a:pPr>
            <a:r>
              <a:rPr lang="en-US" sz="1510" spc="148">
                <a:solidFill>
                  <a:srgbClr val="231F20"/>
                </a:solidFill>
                <a:latin typeface="Montserrat Light"/>
                <a:ea typeface="Montserrat Light"/>
                <a:cs typeface="Montserrat Light"/>
                <a:sym typeface="Montserrat Light"/>
              </a:rPr>
              <a:t>Welding components in medical implants within the human body.</a:t>
            </a:r>
          </a:p>
          <a:p>
            <a:pPr algn="l">
              <a:lnSpc>
                <a:spcPts val="2084"/>
              </a:lnSpc>
            </a:pPr>
            <a:r>
              <a:rPr lang="en-US" sz="1510" spc="148">
                <a:solidFill>
                  <a:srgbClr val="231F20"/>
                </a:solidFill>
                <a:latin typeface="Montserrat Light"/>
                <a:ea typeface="Montserrat Light"/>
                <a:cs typeface="Montserrat Light"/>
                <a:sym typeface="Montserrat Light"/>
              </a:rPr>
              <a:t>.</a:t>
            </a:r>
          </a:p>
          <a:p>
            <a:pPr algn="ctr">
              <a:lnSpc>
                <a:spcPts val="2084"/>
              </a:lnSpc>
            </a:pPr>
          </a:p>
          <a:p>
            <a:pPr algn="l" marL="0" indent="0" lvl="0">
              <a:lnSpc>
                <a:spcPts val="2084"/>
              </a:lnSpc>
              <a:spcBef>
                <a:spcPct val="0"/>
              </a:spcBef>
            </a:pPr>
          </a:p>
        </p:txBody>
      </p:sp>
      <p:sp>
        <p:nvSpPr>
          <p:cNvPr name="TextBox 38" id="38"/>
          <p:cNvSpPr txBox="true"/>
          <p:nvPr/>
        </p:nvSpPr>
        <p:spPr>
          <a:xfrm rot="0">
            <a:off x="5900738" y="5542189"/>
            <a:ext cx="3086100" cy="2932684"/>
          </a:xfrm>
          <a:prstGeom prst="rect">
            <a:avLst/>
          </a:prstGeom>
        </p:spPr>
        <p:txBody>
          <a:bodyPr anchor="t" rtlCol="false" tIns="0" lIns="0" bIns="0" rIns="0">
            <a:spAutoFit/>
          </a:bodyPr>
          <a:lstStyle/>
          <a:p>
            <a:pPr algn="l" marL="332485" indent="-166243" lvl="1">
              <a:lnSpc>
                <a:spcPts val="2155"/>
              </a:lnSpc>
              <a:buFont typeface="Arial"/>
              <a:buChar char="•"/>
            </a:pPr>
            <a:r>
              <a:rPr lang="en-US" sz="1539" spc="150">
                <a:solidFill>
                  <a:srgbClr val="000000"/>
                </a:solidFill>
                <a:latin typeface="Montserrat Light"/>
                <a:ea typeface="Montserrat Light"/>
                <a:cs typeface="Montserrat Light"/>
                <a:sym typeface="Montserrat Light"/>
              </a:rPr>
              <a:t>Creating high-strength welds in aircraft structures  </a:t>
            </a:r>
          </a:p>
          <a:p>
            <a:pPr algn="l" marL="332485" indent="-166243" lvl="1">
              <a:lnSpc>
                <a:spcPts val="2155"/>
              </a:lnSpc>
              <a:buFont typeface="Arial"/>
              <a:buChar char="•"/>
            </a:pPr>
            <a:r>
              <a:rPr lang="en-US" sz="1539" spc="150">
                <a:solidFill>
                  <a:srgbClr val="000000"/>
                </a:solidFill>
                <a:latin typeface="Montserrat Light"/>
                <a:ea typeface="Montserrat Light"/>
                <a:cs typeface="Montserrat Light"/>
                <a:sym typeface="Montserrat Light"/>
              </a:rPr>
              <a:t>Joining titanium and other high-strength alloys used in aerospace applications.</a:t>
            </a:r>
          </a:p>
          <a:p>
            <a:pPr algn="l" marL="332485" indent="-166243" lvl="1">
              <a:lnSpc>
                <a:spcPts val="2155"/>
              </a:lnSpc>
              <a:buFont typeface="Arial"/>
              <a:buChar char="•"/>
            </a:pPr>
            <a:r>
              <a:rPr lang="en-US" sz="1539" spc="150">
                <a:solidFill>
                  <a:srgbClr val="000000"/>
                </a:solidFill>
                <a:latin typeface="Montserrat Light"/>
                <a:ea typeface="Montserrat Light"/>
                <a:cs typeface="Montserrat Light"/>
                <a:sym typeface="Montserrat Light"/>
              </a:rPr>
              <a:t>Welding delicate components in jet engines.</a:t>
            </a:r>
          </a:p>
          <a:p>
            <a:pPr algn="ctr">
              <a:lnSpc>
                <a:spcPts val="215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728757" y="-4063025"/>
            <a:ext cx="1175542" cy="19750169"/>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319993" y="3813129"/>
            <a:ext cx="4962387" cy="4029552"/>
            <a:chOff x="0" y="0"/>
            <a:chExt cx="1210207" cy="982711"/>
          </a:xfrm>
        </p:grpSpPr>
        <p:sp>
          <p:nvSpPr>
            <p:cNvPr name="Freeform 7" id="7"/>
            <p:cNvSpPr/>
            <p:nvPr/>
          </p:nvSpPr>
          <p:spPr>
            <a:xfrm flipH="false" flipV="false" rot="0">
              <a:off x="0" y="0"/>
              <a:ext cx="1210207" cy="982711"/>
            </a:xfrm>
            <a:custGeom>
              <a:avLst/>
              <a:gdLst/>
              <a:ahLst/>
              <a:cxnLst/>
              <a:rect r="r" b="b" t="t" l="l"/>
              <a:pathLst>
                <a:path h="982711" w="1210207">
                  <a:moveTo>
                    <a:pt x="31202" y="0"/>
                  </a:moveTo>
                  <a:lnTo>
                    <a:pt x="1179005" y="0"/>
                  </a:lnTo>
                  <a:cubicBezTo>
                    <a:pt x="1196237" y="0"/>
                    <a:pt x="1210207" y="13970"/>
                    <a:pt x="1210207" y="31202"/>
                  </a:cubicBezTo>
                  <a:lnTo>
                    <a:pt x="1210207" y="951509"/>
                  </a:lnTo>
                  <a:cubicBezTo>
                    <a:pt x="1210207" y="968741"/>
                    <a:pt x="1196237" y="982711"/>
                    <a:pt x="1179005" y="982711"/>
                  </a:cubicBezTo>
                  <a:lnTo>
                    <a:pt x="31202" y="982711"/>
                  </a:lnTo>
                  <a:cubicBezTo>
                    <a:pt x="13970" y="982711"/>
                    <a:pt x="0" y="968741"/>
                    <a:pt x="0" y="951509"/>
                  </a:cubicBezTo>
                  <a:lnTo>
                    <a:pt x="0" y="31202"/>
                  </a:lnTo>
                  <a:cubicBezTo>
                    <a:pt x="0" y="13970"/>
                    <a:pt x="13970" y="0"/>
                    <a:pt x="31202" y="0"/>
                  </a:cubicBezTo>
                  <a:close/>
                </a:path>
              </a:pathLst>
            </a:custGeom>
            <a:solidFill>
              <a:srgbClr val="FFFFFF"/>
            </a:solidFill>
            <a:ln w="38100" cap="sq">
              <a:solidFill>
                <a:srgbClr val="363636"/>
              </a:solidFill>
              <a:prstDash val="solid"/>
              <a:miter/>
            </a:ln>
          </p:spPr>
        </p:sp>
        <p:sp>
          <p:nvSpPr>
            <p:cNvPr name="TextBox 8" id="8"/>
            <p:cNvSpPr txBox="true"/>
            <p:nvPr/>
          </p:nvSpPr>
          <p:spPr>
            <a:xfrm>
              <a:off x="0" y="-19050"/>
              <a:ext cx="1210207" cy="100176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631718" y="3644258"/>
            <a:ext cx="170403" cy="168871"/>
            <a:chOff x="0" y="0"/>
            <a:chExt cx="320400" cy="317520"/>
          </a:xfrm>
        </p:grpSpPr>
        <p:sp>
          <p:nvSpPr>
            <p:cNvPr name="Freeform 10" id="10"/>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1" id="11"/>
          <p:cNvGrpSpPr/>
          <p:nvPr/>
        </p:nvGrpSpPr>
        <p:grpSpPr>
          <a:xfrm rot="0">
            <a:off x="1581348" y="3644258"/>
            <a:ext cx="1131552" cy="1213881"/>
            <a:chOff x="0" y="0"/>
            <a:chExt cx="2127600" cy="2282400"/>
          </a:xfrm>
        </p:grpSpPr>
        <p:sp>
          <p:nvSpPr>
            <p:cNvPr name="Freeform 12" id="12"/>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3" id="13"/>
          <p:cNvGrpSpPr/>
          <p:nvPr/>
        </p:nvGrpSpPr>
        <p:grpSpPr>
          <a:xfrm rot="0">
            <a:off x="6832817" y="3813129"/>
            <a:ext cx="4962387" cy="4029552"/>
            <a:chOff x="0" y="0"/>
            <a:chExt cx="1210207" cy="982711"/>
          </a:xfrm>
        </p:grpSpPr>
        <p:sp>
          <p:nvSpPr>
            <p:cNvPr name="Freeform 14" id="14"/>
            <p:cNvSpPr/>
            <p:nvPr/>
          </p:nvSpPr>
          <p:spPr>
            <a:xfrm flipH="false" flipV="false" rot="0">
              <a:off x="0" y="0"/>
              <a:ext cx="1210207" cy="982711"/>
            </a:xfrm>
            <a:custGeom>
              <a:avLst/>
              <a:gdLst/>
              <a:ahLst/>
              <a:cxnLst/>
              <a:rect r="r" b="b" t="t" l="l"/>
              <a:pathLst>
                <a:path h="982711" w="1210207">
                  <a:moveTo>
                    <a:pt x="31202" y="0"/>
                  </a:moveTo>
                  <a:lnTo>
                    <a:pt x="1179005" y="0"/>
                  </a:lnTo>
                  <a:cubicBezTo>
                    <a:pt x="1196237" y="0"/>
                    <a:pt x="1210207" y="13970"/>
                    <a:pt x="1210207" y="31202"/>
                  </a:cubicBezTo>
                  <a:lnTo>
                    <a:pt x="1210207" y="951509"/>
                  </a:lnTo>
                  <a:cubicBezTo>
                    <a:pt x="1210207" y="968741"/>
                    <a:pt x="1196237" y="982711"/>
                    <a:pt x="1179005" y="982711"/>
                  </a:cubicBezTo>
                  <a:lnTo>
                    <a:pt x="31202" y="982711"/>
                  </a:lnTo>
                  <a:cubicBezTo>
                    <a:pt x="13970" y="982711"/>
                    <a:pt x="0" y="968741"/>
                    <a:pt x="0" y="951509"/>
                  </a:cubicBezTo>
                  <a:lnTo>
                    <a:pt x="0" y="31202"/>
                  </a:lnTo>
                  <a:cubicBezTo>
                    <a:pt x="0" y="13970"/>
                    <a:pt x="13970" y="0"/>
                    <a:pt x="31202" y="0"/>
                  </a:cubicBezTo>
                  <a:close/>
                </a:path>
              </a:pathLst>
            </a:custGeom>
            <a:solidFill>
              <a:srgbClr val="FFFFFF"/>
            </a:solidFill>
            <a:ln w="38100" cap="sq">
              <a:solidFill>
                <a:srgbClr val="363636"/>
              </a:solidFill>
              <a:prstDash val="solid"/>
              <a:miter/>
            </a:ln>
          </p:spPr>
        </p:sp>
        <p:sp>
          <p:nvSpPr>
            <p:cNvPr name="TextBox 15" id="15"/>
            <p:cNvSpPr txBox="true"/>
            <p:nvPr/>
          </p:nvSpPr>
          <p:spPr>
            <a:xfrm>
              <a:off x="0" y="-19050"/>
              <a:ext cx="1210207" cy="1001761"/>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8144543" y="3644258"/>
            <a:ext cx="170403" cy="168871"/>
            <a:chOff x="0" y="0"/>
            <a:chExt cx="320400" cy="317520"/>
          </a:xfrm>
        </p:grpSpPr>
        <p:sp>
          <p:nvSpPr>
            <p:cNvPr name="Freeform 17" id="17"/>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8" id="18"/>
          <p:cNvGrpSpPr/>
          <p:nvPr/>
        </p:nvGrpSpPr>
        <p:grpSpPr>
          <a:xfrm rot="0">
            <a:off x="7094172" y="3644258"/>
            <a:ext cx="1131552" cy="1213881"/>
            <a:chOff x="0" y="0"/>
            <a:chExt cx="2127600" cy="2282400"/>
          </a:xfrm>
        </p:grpSpPr>
        <p:sp>
          <p:nvSpPr>
            <p:cNvPr name="Freeform 19" id="19"/>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0" id="20"/>
          <p:cNvGrpSpPr/>
          <p:nvPr/>
        </p:nvGrpSpPr>
        <p:grpSpPr>
          <a:xfrm rot="0">
            <a:off x="12350677" y="3813129"/>
            <a:ext cx="4962387" cy="4029552"/>
            <a:chOff x="0" y="0"/>
            <a:chExt cx="1210207" cy="982711"/>
          </a:xfrm>
        </p:grpSpPr>
        <p:sp>
          <p:nvSpPr>
            <p:cNvPr name="Freeform 21" id="21"/>
            <p:cNvSpPr/>
            <p:nvPr/>
          </p:nvSpPr>
          <p:spPr>
            <a:xfrm flipH="false" flipV="false" rot="0">
              <a:off x="0" y="0"/>
              <a:ext cx="1210207" cy="982711"/>
            </a:xfrm>
            <a:custGeom>
              <a:avLst/>
              <a:gdLst/>
              <a:ahLst/>
              <a:cxnLst/>
              <a:rect r="r" b="b" t="t" l="l"/>
              <a:pathLst>
                <a:path h="982711" w="1210207">
                  <a:moveTo>
                    <a:pt x="31202" y="0"/>
                  </a:moveTo>
                  <a:lnTo>
                    <a:pt x="1179005" y="0"/>
                  </a:lnTo>
                  <a:cubicBezTo>
                    <a:pt x="1196237" y="0"/>
                    <a:pt x="1210207" y="13970"/>
                    <a:pt x="1210207" y="31202"/>
                  </a:cubicBezTo>
                  <a:lnTo>
                    <a:pt x="1210207" y="951509"/>
                  </a:lnTo>
                  <a:cubicBezTo>
                    <a:pt x="1210207" y="968741"/>
                    <a:pt x="1196237" y="982711"/>
                    <a:pt x="1179005" y="982711"/>
                  </a:cubicBezTo>
                  <a:lnTo>
                    <a:pt x="31202" y="982711"/>
                  </a:lnTo>
                  <a:cubicBezTo>
                    <a:pt x="13970" y="982711"/>
                    <a:pt x="0" y="968741"/>
                    <a:pt x="0" y="951509"/>
                  </a:cubicBezTo>
                  <a:lnTo>
                    <a:pt x="0" y="31202"/>
                  </a:lnTo>
                  <a:cubicBezTo>
                    <a:pt x="0" y="13970"/>
                    <a:pt x="13970" y="0"/>
                    <a:pt x="31202" y="0"/>
                  </a:cubicBezTo>
                  <a:close/>
                </a:path>
              </a:pathLst>
            </a:custGeom>
            <a:solidFill>
              <a:srgbClr val="FFFFFF"/>
            </a:solidFill>
            <a:ln w="38100" cap="sq">
              <a:solidFill>
                <a:srgbClr val="363636"/>
              </a:solidFill>
              <a:prstDash val="solid"/>
              <a:miter/>
            </a:ln>
          </p:spPr>
        </p:sp>
        <p:sp>
          <p:nvSpPr>
            <p:cNvPr name="TextBox 22" id="22"/>
            <p:cNvSpPr txBox="true"/>
            <p:nvPr/>
          </p:nvSpPr>
          <p:spPr>
            <a:xfrm>
              <a:off x="0" y="-19050"/>
              <a:ext cx="1210207" cy="1001761"/>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3662403" y="3644258"/>
            <a:ext cx="170403" cy="168871"/>
            <a:chOff x="0" y="0"/>
            <a:chExt cx="320400" cy="317520"/>
          </a:xfrm>
        </p:grpSpPr>
        <p:sp>
          <p:nvSpPr>
            <p:cNvPr name="Freeform 24" id="24"/>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5" id="25"/>
          <p:cNvGrpSpPr/>
          <p:nvPr/>
        </p:nvGrpSpPr>
        <p:grpSpPr>
          <a:xfrm rot="0">
            <a:off x="12612032" y="3644258"/>
            <a:ext cx="1131552" cy="1213881"/>
            <a:chOff x="0" y="0"/>
            <a:chExt cx="2127600" cy="2282400"/>
          </a:xfrm>
        </p:grpSpPr>
        <p:sp>
          <p:nvSpPr>
            <p:cNvPr name="Freeform 26" id="26"/>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Freeform 27" id="27"/>
          <p:cNvSpPr/>
          <p:nvPr/>
        </p:nvSpPr>
        <p:spPr>
          <a:xfrm flipH="false" flipV="false" rot="0">
            <a:off x="1739474" y="2025670"/>
            <a:ext cx="14809052" cy="1268660"/>
          </a:xfrm>
          <a:custGeom>
            <a:avLst/>
            <a:gdLst/>
            <a:ahLst/>
            <a:cxnLst/>
            <a:rect r="r" b="b" t="t" l="l"/>
            <a:pathLst>
              <a:path h="1268660" w="14809052">
                <a:moveTo>
                  <a:pt x="0" y="0"/>
                </a:moveTo>
                <a:lnTo>
                  <a:pt x="14809052" y="0"/>
                </a:lnTo>
                <a:lnTo>
                  <a:pt x="14809052" y="1268660"/>
                </a:lnTo>
                <a:lnTo>
                  <a:pt x="0" y="1268660"/>
                </a:lnTo>
                <a:lnTo>
                  <a:pt x="0" y="0"/>
                </a:lnTo>
                <a:close/>
              </a:path>
            </a:pathLst>
          </a:custGeom>
          <a:blipFill>
            <a:blip r:embed="rId3"/>
            <a:stretch>
              <a:fillRect l="0" t="-1555" r="0" b="-1555"/>
            </a:stretch>
          </a:blipFill>
        </p:spPr>
      </p:sp>
      <p:grpSp>
        <p:nvGrpSpPr>
          <p:cNvPr name="Group 28" id="28"/>
          <p:cNvGrpSpPr/>
          <p:nvPr/>
        </p:nvGrpSpPr>
        <p:grpSpPr>
          <a:xfrm rot="0">
            <a:off x="-2284852" y="-584778"/>
            <a:ext cx="32235316" cy="2258023"/>
            <a:chOff x="0" y="0"/>
            <a:chExt cx="3124502" cy="218865"/>
          </a:xfrm>
        </p:grpSpPr>
        <p:sp>
          <p:nvSpPr>
            <p:cNvPr name="Freeform 29" id="29"/>
            <p:cNvSpPr/>
            <p:nvPr/>
          </p:nvSpPr>
          <p:spPr>
            <a:xfrm flipH="false" flipV="false" rot="0">
              <a:off x="0" y="0"/>
              <a:ext cx="3124502" cy="218865"/>
            </a:xfrm>
            <a:custGeom>
              <a:avLst/>
              <a:gdLst/>
              <a:ahLst/>
              <a:cxnLst/>
              <a:rect r="r" b="b" t="t" l="l"/>
              <a:pathLst>
                <a:path h="218865" w="3124502">
                  <a:moveTo>
                    <a:pt x="2921302" y="0"/>
                  </a:moveTo>
                  <a:lnTo>
                    <a:pt x="0" y="0"/>
                  </a:lnTo>
                  <a:lnTo>
                    <a:pt x="203200" y="218865"/>
                  </a:lnTo>
                  <a:lnTo>
                    <a:pt x="3124502" y="218865"/>
                  </a:lnTo>
                  <a:lnTo>
                    <a:pt x="2921302" y="0"/>
                  </a:lnTo>
                  <a:close/>
                </a:path>
              </a:pathLst>
            </a:custGeom>
            <a:solidFill>
              <a:srgbClr val="010101"/>
            </a:solidFill>
            <a:ln cap="sq">
              <a:noFill/>
              <a:prstDash val="solid"/>
              <a:miter/>
            </a:ln>
          </p:spPr>
        </p:sp>
        <p:sp>
          <p:nvSpPr>
            <p:cNvPr name="TextBox 30" id="30"/>
            <p:cNvSpPr txBox="true"/>
            <p:nvPr/>
          </p:nvSpPr>
          <p:spPr>
            <a:xfrm>
              <a:off x="101600" y="-19050"/>
              <a:ext cx="29213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31" id="31"/>
          <p:cNvSpPr txBox="true"/>
          <p:nvPr/>
        </p:nvSpPr>
        <p:spPr>
          <a:xfrm rot="0">
            <a:off x="-88920" y="109938"/>
            <a:ext cx="18376920" cy="1456564"/>
          </a:xfrm>
          <a:prstGeom prst="rect">
            <a:avLst/>
          </a:prstGeom>
        </p:spPr>
        <p:txBody>
          <a:bodyPr anchor="t" rtlCol="false" tIns="0" lIns="0" bIns="0" rIns="0">
            <a:spAutoFit/>
          </a:bodyPr>
          <a:lstStyle/>
          <a:p>
            <a:pPr algn="ctr" marL="0" indent="0" lvl="0">
              <a:lnSpc>
                <a:spcPts val="5795"/>
              </a:lnSpc>
              <a:spcBef>
                <a:spcPct val="0"/>
              </a:spcBef>
            </a:pPr>
            <a:r>
              <a:rPr lang="en-US" sz="4199" spc="146">
                <a:solidFill>
                  <a:srgbClr val="FFFFFF"/>
                </a:solidFill>
                <a:latin typeface="Archivo Black"/>
                <a:ea typeface="Archivo Black"/>
                <a:cs typeface="Archivo Black"/>
                <a:sym typeface="Archivo Black"/>
              </a:rPr>
              <a:t>UNDERSTANDING MICROSTRUCTURE AND MECHANICAL PROPERTY USING AN EXPERIMENT</a:t>
            </a:r>
          </a:p>
        </p:txBody>
      </p:sp>
      <p:sp>
        <p:nvSpPr>
          <p:cNvPr name="TextBox 32" id="32"/>
          <p:cNvSpPr txBox="true"/>
          <p:nvPr/>
        </p:nvSpPr>
        <p:spPr>
          <a:xfrm rot="0">
            <a:off x="2909733" y="4067204"/>
            <a:ext cx="3152876" cy="295979"/>
          </a:xfrm>
          <a:prstGeom prst="rect">
            <a:avLst/>
          </a:prstGeom>
        </p:spPr>
        <p:txBody>
          <a:bodyPr anchor="t" rtlCol="false" tIns="0" lIns="0" bIns="0" rIns="0">
            <a:spAutoFit/>
          </a:bodyPr>
          <a:lstStyle/>
          <a:p>
            <a:pPr algn="l" marL="0" indent="0" lvl="1">
              <a:lnSpc>
                <a:spcPts val="2486"/>
              </a:lnSpc>
              <a:spcBef>
                <a:spcPct val="0"/>
              </a:spcBef>
            </a:pPr>
            <a:r>
              <a:rPr lang="en-US" b="true" sz="1801" spc="176">
                <a:solidFill>
                  <a:srgbClr val="000000"/>
                </a:solidFill>
                <a:latin typeface="Montserrat Classic Bold"/>
                <a:ea typeface="Montserrat Classic Bold"/>
                <a:cs typeface="Montserrat Classic Bold"/>
                <a:sym typeface="Montserrat Classic Bold"/>
              </a:rPr>
              <a:t>Abstarct</a:t>
            </a:r>
          </a:p>
        </p:txBody>
      </p:sp>
      <p:sp>
        <p:nvSpPr>
          <p:cNvPr name="TextBox 33" id="33"/>
          <p:cNvSpPr txBox="true"/>
          <p:nvPr/>
        </p:nvSpPr>
        <p:spPr>
          <a:xfrm rot="0">
            <a:off x="1739474" y="5115314"/>
            <a:ext cx="4274193" cy="1917086"/>
          </a:xfrm>
          <a:prstGeom prst="rect">
            <a:avLst/>
          </a:prstGeom>
        </p:spPr>
        <p:txBody>
          <a:bodyPr anchor="t" rtlCol="false" tIns="0" lIns="0" bIns="0" rIns="0">
            <a:spAutoFit/>
          </a:bodyPr>
          <a:lstStyle/>
          <a:p>
            <a:pPr algn="l">
              <a:lnSpc>
                <a:spcPts val="1915"/>
              </a:lnSpc>
            </a:pPr>
            <a:r>
              <a:rPr lang="en-US" sz="1387" spc="136" b="true">
                <a:solidFill>
                  <a:srgbClr val="000000"/>
                </a:solidFill>
                <a:latin typeface="Montserrat Light Bold"/>
                <a:ea typeface="Montserrat Light Bold"/>
                <a:cs typeface="Montserrat Light Bold"/>
                <a:sym typeface="Montserrat Light Bold"/>
              </a:rPr>
              <a:t>What are we doing here?</a:t>
            </a:r>
          </a:p>
          <a:p>
            <a:pPr algn="l">
              <a:lnSpc>
                <a:spcPts val="1915"/>
              </a:lnSpc>
            </a:pPr>
            <a:r>
              <a:rPr lang="en-US" sz="1387" spc="136">
                <a:solidFill>
                  <a:srgbClr val="000000"/>
                </a:solidFill>
                <a:latin typeface="Montserrat Light"/>
                <a:ea typeface="Montserrat Light"/>
                <a:cs typeface="Montserrat Light"/>
                <a:sym typeface="Montserrat Light"/>
              </a:rPr>
              <a:t>J</a:t>
            </a:r>
            <a:r>
              <a:rPr lang="en-US" sz="1387" spc="136">
                <a:solidFill>
                  <a:srgbClr val="000000"/>
                </a:solidFill>
                <a:latin typeface="Montserrat Light"/>
                <a:ea typeface="Montserrat Light"/>
                <a:cs typeface="Montserrat Light"/>
                <a:sym typeface="Montserrat Light"/>
              </a:rPr>
              <a:t>oining of incoloy alloy 800 using Nd-YAG laser welding, and then analysing the evolved microstructure during the process, and then we would try to relate the evolved microstructure with the mechanical properties.</a:t>
            </a:r>
          </a:p>
          <a:p>
            <a:pPr algn="l">
              <a:lnSpc>
                <a:spcPts val="1915"/>
              </a:lnSpc>
            </a:pPr>
          </a:p>
        </p:txBody>
      </p:sp>
      <p:sp>
        <p:nvSpPr>
          <p:cNvPr name="TextBox 34" id="34"/>
          <p:cNvSpPr txBox="true"/>
          <p:nvPr/>
        </p:nvSpPr>
        <p:spPr>
          <a:xfrm rot="0">
            <a:off x="8422557" y="4057679"/>
            <a:ext cx="2964892" cy="606873"/>
          </a:xfrm>
          <a:prstGeom prst="rect">
            <a:avLst/>
          </a:prstGeom>
        </p:spPr>
        <p:txBody>
          <a:bodyPr anchor="t" rtlCol="false" tIns="0" lIns="0" bIns="0" rIns="0">
            <a:spAutoFit/>
          </a:bodyPr>
          <a:lstStyle/>
          <a:p>
            <a:pPr algn="l" marL="0" indent="0" lvl="1">
              <a:lnSpc>
                <a:spcPts val="2464"/>
              </a:lnSpc>
              <a:spcBef>
                <a:spcPct val="0"/>
              </a:spcBef>
            </a:pPr>
            <a:r>
              <a:rPr lang="en-US" b="true" sz="1785" spc="175">
                <a:solidFill>
                  <a:srgbClr val="000000"/>
                </a:solidFill>
                <a:latin typeface="Montserrat Classic Bold"/>
                <a:ea typeface="Montserrat Classic Bold"/>
                <a:cs typeface="Montserrat Classic Bold"/>
                <a:sym typeface="Montserrat Classic Bold"/>
              </a:rPr>
              <a:t>What is INCOLOY alloy ?</a:t>
            </a:r>
            <a:r>
              <a:rPr lang="en-US" b="true" sz="1785" spc="175">
                <a:solidFill>
                  <a:srgbClr val="000000"/>
                </a:solidFill>
                <a:latin typeface="Montserrat Classic Bold"/>
                <a:ea typeface="Montserrat Classic Bold"/>
                <a:cs typeface="Montserrat Classic Bold"/>
                <a:sym typeface="Montserrat Classic Bold"/>
              </a:rPr>
              <a:t> </a:t>
            </a:r>
          </a:p>
        </p:txBody>
      </p:sp>
      <p:sp>
        <p:nvSpPr>
          <p:cNvPr name="TextBox 35" id="35"/>
          <p:cNvSpPr txBox="true"/>
          <p:nvPr/>
        </p:nvSpPr>
        <p:spPr>
          <a:xfrm rot="0">
            <a:off x="7117958" y="5181989"/>
            <a:ext cx="4436848" cy="943208"/>
          </a:xfrm>
          <a:prstGeom prst="rect">
            <a:avLst/>
          </a:prstGeom>
        </p:spPr>
        <p:txBody>
          <a:bodyPr anchor="t" rtlCol="false" tIns="0" lIns="0" bIns="0" rIns="0">
            <a:spAutoFit/>
          </a:bodyPr>
          <a:lstStyle/>
          <a:p>
            <a:pPr algn="l">
              <a:lnSpc>
                <a:spcPts val="1915"/>
              </a:lnSpc>
            </a:pPr>
            <a:r>
              <a:rPr lang="en-US" sz="1387" spc="136">
                <a:solidFill>
                  <a:srgbClr val="000000"/>
                </a:solidFill>
                <a:latin typeface="Montserrat Light"/>
                <a:ea typeface="Montserrat Light"/>
                <a:cs typeface="Montserrat Light"/>
                <a:sym typeface="Montserrat Light"/>
              </a:rPr>
              <a:t>Its a kind of superalloy, which can withstand very high temperatures. Following is the composition of our alloy.</a:t>
            </a:r>
          </a:p>
          <a:p>
            <a:pPr algn="l">
              <a:lnSpc>
                <a:spcPts val="1915"/>
              </a:lnSpc>
            </a:pPr>
          </a:p>
        </p:txBody>
      </p:sp>
      <p:sp>
        <p:nvSpPr>
          <p:cNvPr name="TextBox 36" id="36"/>
          <p:cNvSpPr txBox="true"/>
          <p:nvPr/>
        </p:nvSpPr>
        <p:spPr>
          <a:xfrm rot="0">
            <a:off x="13832806" y="3926662"/>
            <a:ext cx="3480258" cy="1216838"/>
          </a:xfrm>
          <a:prstGeom prst="rect">
            <a:avLst/>
          </a:prstGeom>
        </p:spPr>
        <p:txBody>
          <a:bodyPr anchor="t" rtlCol="false" tIns="0" lIns="0" bIns="0" rIns="0">
            <a:spAutoFit/>
          </a:bodyPr>
          <a:lstStyle/>
          <a:p>
            <a:pPr algn="l" marL="0" indent="0" lvl="1">
              <a:lnSpc>
                <a:spcPts val="2442"/>
              </a:lnSpc>
              <a:spcBef>
                <a:spcPct val="0"/>
              </a:spcBef>
            </a:pPr>
            <a:r>
              <a:rPr lang="en-US" b="true" sz="1769" spc="173">
                <a:solidFill>
                  <a:srgbClr val="000000"/>
                </a:solidFill>
                <a:latin typeface="Montserrat Classic Bold"/>
                <a:ea typeface="Montserrat Classic Bold"/>
                <a:cs typeface="Montserrat Classic Bold"/>
                <a:sym typeface="Montserrat Classic Bold"/>
              </a:rPr>
              <a:t>Why INCOLOY alloys can’t be joined using conventional welding techniques ?</a:t>
            </a:r>
            <a:r>
              <a:rPr lang="en-US" b="true" sz="1769" spc="173">
                <a:solidFill>
                  <a:srgbClr val="000000"/>
                </a:solidFill>
                <a:latin typeface="Montserrat Classic Bold"/>
                <a:ea typeface="Montserrat Classic Bold"/>
                <a:cs typeface="Montserrat Classic Bold"/>
                <a:sym typeface="Montserrat Classic Bold"/>
              </a:rPr>
              <a:t> </a:t>
            </a:r>
          </a:p>
        </p:txBody>
      </p:sp>
      <p:sp>
        <p:nvSpPr>
          <p:cNvPr name="TextBox 37" id="37"/>
          <p:cNvSpPr txBox="true"/>
          <p:nvPr/>
        </p:nvSpPr>
        <p:spPr>
          <a:xfrm rot="0">
            <a:off x="12589144" y="5114925"/>
            <a:ext cx="4723919" cy="2835933"/>
          </a:xfrm>
          <a:prstGeom prst="rect">
            <a:avLst/>
          </a:prstGeom>
        </p:spPr>
        <p:txBody>
          <a:bodyPr anchor="t" rtlCol="false" tIns="0" lIns="0" bIns="0" rIns="0">
            <a:spAutoFit/>
          </a:bodyPr>
          <a:lstStyle/>
          <a:p>
            <a:pPr algn="l">
              <a:lnSpc>
                <a:spcPts val="1915"/>
              </a:lnSpc>
            </a:pPr>
            <a:r>
              <a:rPr lang="en-US" sz="1387" spc="136">
                <a:solidFill>
                  <a:srgbClr val="000000"/>
                </a:solidFill>
                <a:latin typeface="Montserrat Light"/>
                <a:ea typeface="Montserrat Light"/>
                <a:cs typeface="Montserrat Light"/>
                <a:sym typeface="Montserrat Light"/>
              </a:rPr>
              <a:t>1)Micro fissuring in the HAZ </a:t>
            </a:r>
          </a:p>
          <a:p>
            <a:pPr algn="l">
              <a:lnSpc>
                <a:spcPts val="1915"/>
              </a:lnSpc>
            </a:pPr>
            <a:r>
              <a:rPr lang="en-US" sz="1387" spc="136">
                <a:solidFill>
                  <a:srgbClr val="000000"/>
                </a:solidFill>
                <a:latin typeface="Montserrat Light"/>
                <a:ea typeface="Montserrat Light"/>
                <a:cs typeface="Montserrat Light"/>
                <a:sym typeface="Montserrat Light"/>
              </a:rPr>
              <a:t>2) Elemental segregation, formation of Laves phases, or brittle intermetallic compounds in the interdendritic regions forming during weld metal solidification </a:t>
            </a:r>
          </a:p>
          <a:p>
            <a:pPr algn="l">
              <a:lnSpc>
                <a:spcPts val="1915"/>
              </a:lnSpc>
            </a:pPr>
            <a:r>
              <a:rPr lang="en-US" sz="1387" spc="136">
                <a:solidFill>
                  <a:srgbClr val="000000"/>
                </a:solidFill>
                <a:latin typeface="Montserrat Light"/>
                <a:ea typeface="Montserrat Light"/>
                <a:cs typeface="Montserrat Light"/>
                <a:sym typeface="Montserrat Light"/>
              </a:rPr>
              <a:t>3) The fusion zone is therefore weakened because of significant dilution of alloying elements from the original alloy. </a:t>
            </a:r>
          </a:p>
          <a:p>
            <a:pPr algn="l">
              <a:lnSpc>
                <a:spcPts val="1915"/>
              </a:lnSpc>
            </a:pPr>
            <a:r>
              <a:rPr lang="en-US" sz="1387" spc="136">
                <a:solidFill>
                  <a:srgbClr val="000000"/>
                </a:solidFill>
                <a:latin typeface="Montserrat Light"/>
                <a:ea typeface="Montserrat Light"/>
                <a:cs typeface="Montserrat Light"/>
                <a:sym typeface="Montserrat Light"/>
              </a:rPr>
              <a:t>4)They are prone to crack initiation and subsequent propagation because of their intrinsic brittle nature</a:t>
            </a:r>
          </a:p>
          <a:p>
            <a:pPr algn="l">
              <a:lnSpc>
                <a:spcPts val="1915"/>
              </a:lnSpc>
            </a:pPr>
          </a:p>
        </p:txBody>
      </p:sp>
      <p:sp>
        <p:nvSpPr>
          <p:cNvPr name="TextBox 38" id="38"/>
          <p:cNvSpPr txBox="true"/>
          <p:nvPr/>
        </p:nvSpPr>
        <p:spPr>
          <a:xfrm rot="0">
            <a:off x="3611111" y="7941333"/>
            <a:ext cx="10257086"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How to overcome this problem?</a:t>
            </a:r>
          </a:p>
          <a:p>
            <a:pPr algn="ctr">
              <a:lnSpc>
                <a:spcPts val="7279"/>
              </a:lnSpc>
            </a:pPr>
          </a:p>
        </p:txBody>
      </p:sp>
      <p:sp>
        <p:nvSpPr>
          <p:cNvPr name="TextBox 39" id="39"/>
          <p:cNvSpPr txBox="true"/>
          <p:nvPr/>
        </p:nvSpPr>
        <p:spPr>
          <a:xfrm rot="0">
            <a:off x="1319993" y="8873550"/>
            <a:ext cx="15939307" cy="109982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Utilizing welding processes associated with high cooling rates and low heat input, hence laser beam welding.</a:t>
            </a:r>
          </a:p>
        </p:txBody>
      </p:sp>
      <p:sp>
        <p:nvSpPr>
          <p:cNvPr name="AutoShape 40" id="40"/>
          <p:cNvSpPr/>
          <p:nvPr/>
        </p:nvSpPr>
        <p:spPr>
          <a:xfrm>
            <a:off x="-88920" y="1822940"/>
            <a:ext cx="21520553" cy="0"/>
          </a:xfrm>
          <a:prstGeom prst="line">
            <a:avLst/>
          </a:prstGeom>
          <a:ln cap="flat" w="38100">
            <a:solidFill>
              <a:srgbClr val="000000"/>
            </a:solidFill>
            <a:prstDash val="solid"/>
            <a:headEnd type="none" len="sm" w="sm"/>
            <a:tailEnd type="none" len="sm" w="sm"/>
          </a:ln>
        </p:spPr>
      </p:sp>
      <p:grpSp>
        <p:nvGrpSpPr>
          <p:cNvPr name="Group 41" id="41"/>
          <p:cNvGrpSpPr/>
          <p:nvPr/>
        </p:nvGrpSpPr>
        <p:grpSpPr>
          <a:xfrm rot="0">
            <a:off x="4187138" y="1566502"/>
            <a:ext cx="9475265" cy="275488"/>
            <a:chOff x="0" y="0"/>
            <a:chExt cx="7527770" cy="218865"/>
          </a:xfrm>
        </p:grpSpPr>
        <p:sp>
          <p:nvSpPr>
            <p:cNvPr name="Freeform 42" id="42"/>
            <p:cNvSpPr/>
            <p:nvPr/>
          </p:nvSpPr>
          <p:spPr>
            <a:xfrm flipH="false" flipV="false" rot="0">
              <a:off x="0" y="0"/>
              <a:ext cx="7527770" cy="218865"/>
            </a:xfrm>
            <a:custGeom>
              <a:avLst/>
              <a:gdLst/>
              <a:ahLst/>
              <a:cxnLst/>
              <a:rect r="r" b="b" t="t" l="l"/>
              <a:pathLst>
                <a:path h="218865" w="7527770">
                  <a:moveTo>
                    <a:pt x="7324570" y="0"/>
                  </a:moveTo>
                  <a:lnTo>
                    <a:pt x="0" y="0"/>
                  </a:lnTo>
                  <a:lnTo>
                    <a:pt x="203200" y="218865"/>
                  </a:lnTo>
                  <a:lnTo>
                    <a:pt x="7527770" y="218865"/>
                  </a:lnTo>
                  <a:lnTo>
                    <a:pt x="7324570" y="0"/>
                  </a:lnTo>
                  <a:close/>
                </a:path>
              </a:pathLst>
            </a:custGeom>
            <a:solidFill>
              <a:srgbClr val="727070"/>
            </a:solidFill>
            <a:ln cap="sq">
              <a:noFill/>
              <a:prstDash val="solid"/>
              <a:miter/>
            </a:ln>
          </p:spPr>
        </p:sp>
        <p:sp>
          <p:nvSpPr>
            <p:cNvPr name="TextBox 43" id="43"/>
            <p:cNvSpPr txBox="true"/>
            <p:nvPr/>
          </p:nvSpPr>
          <p:spPr>
            <a:xfrm>
              <a:off x="101600" y="-19050"/>
              <a:ext cx="7324570" cy="237915"/>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92216" y="2214665"/>
            <a:ext cx="7513261" cy="2838926"/>
          </a:xfrm>
          <a:custGeom>
            <a:avLst/>
            <a:gdLst/>
            <a:ahLst/>
            <a:cxnLst/>
            <a:rect r="r" b="b" t="t" l="l"/>
            <a:pathLst>
              <a:path h="2838926" w="7513261">
                <a:moveTo>
                  <a:pt x="0" y="0"/>
                </a:moveTo>
                <a:lnTo>
                  <a:pt x="7513261" y="0"/>
                </a:lnTo>
                <a:lnTo>
                  <a:pt x="7513261" y="2838926"/>
                </a:lnTo>
                <a:lnTo>
                  <a:pt x="0" y="2838926"/>
                </a:lnTo>
                <a:lnTo>
                  <a:pt x="0" y="0"/>
                </a:lnTo>
                <a:close/>
              </a:path>
            </a:pathLst>
          </a:custGeom>
          <a:blipFill>
            <a:blip r:embed="rId2"/>
            <a:stretch>
              <a:fillRect l="0" t="-118" r="0" b="-118"/>
            </a:stretch>
          </a:blipFill>
        </p:spPr>
      </p:sp>
      <p:sp>
        <p:nvSpPr>
          <p:cNvPr name="Freeform 3" id="3"/>
          <p:cNvSpPr/>
          <p:nvPr/>
        </p:nvSpPr>
        <p:spPr>
          <a:xfrm flipH="false" flipV="false" rot="0">
            <a:off x="7408440" y="5143500"/>
            <a:ext cx="10879560" cy="4972377"/>
          </a:xfrm>
          <a:custGeom>
            <a:avLst/>
            <a:gdLst/>
            <a:ahLst/>
            <a:cxnLst/>
            <a:rect r="r" b="b" t="t" l="l"/>
            <a:pathLst>
              <a:path h="4972377" w="10879560">
                <a:moveTo>
                  <a:pt x="0" y="0"/>
                </a:moveTo>
                <a:lnTo>
                  <a:pt x="10879560" y="0"/>
                </a:lnTo>
                <a:lnTo>
                  <a:pt x="10879560" y="4972377"/>
                </a:lnTo>
                <a:lnTo>
                  <a:pt x="0" y="4972377"/>
                </a:lnTo>
                <a:lnTo>
                  <a:pt x="0" y="0"/>
                </a:lnTo>
                <a:close/>
              </a:path>
            </a:pathLst>
          </a:custGeom>
          <a:blipFill>
            <a:blip r:embed="rId3"/>
            <a:stretch>
              <a:fillRect l="0" t="0" r="0" b="0"/>
            </a:stretch>
          </a:blipFill>
        </p:spPr>
      </p:sp>
      <p:sp>
        <p:nvSpPr>
          <p:cNvPr name="Freeform 4" id="4"/>
          <p:cNvSpPr/>
          <p:nvPr/>
        </p:nvSpPr>
        <p:spPr>
          <a:xfrm flipH="false" flipV="false" rot="0">
            <a:off x="339540" y="6027390"/>
            <a:ext cx="6762329" cy="3707866"/>
          </a:xfrm>
          <a:custGeom>
            <a:avLst/>
            <a:gdLst/>
            <a:ahLst/>
            <a:cxnLst/>
            <a:rect r="r" b="b" t="t" l="l"/>
            <a:pathLst>
              <a:path h="3707866" w="6762329">
                <a:moveTo>
                  <a:pt x="0" y="0"/>
                </a:moveTo>
                <a:lnTo>
                  <a:pt x="6762329" y="0"/>
                </a:lnTo>
                <a:lnTo>
                  <a:pt x="6762329" y="3707866"/>
                </a:lnTo>
                <a:lnTo>
                  <a:pt x="0" y="3707866"/>
                </a:lnTo>
                <a:lnTo>
                  <a:pt x="0" y="0"/>
                </a:lnTo>
                <a:close/>
              </a:path>
            </a:pathLst>
          </a:custGeom>
          <a:blipFill>
            <a:blip r:embed="rId4"/>
            <a:stretch>
              <a:fillRect l="0" t="-7661" r="0" b="0"/>
            </a:stretch>
          </a:blipFill>
        </p:spPr>
      </p:sp>
      <p:grpSp>
        <p:nvGrpSpPr>
          <p:cNvPr name="Group 5" id="5"/>
          <p:cNvGrpSpPr/>
          <p:nvPr/>
        </p:nvGrpSpPr>
        <p:grpSpPr>
          <a:xfrm rot="0">
            <a:off x="4516084" y="236855"/>
            <a:ext cx="9447260" cy="895889"/>
            <a:chOff x="0" y="0"/>
            <a:chExt cx="2488167" cy="235954"/>
          </a:xfrm>
        </p:grpSpPr>
        <p:sp>
          <p:nvSpPr>
            <p:cNvPr name="Freeform 6" id="6"/>
            <p:cNvSpPr/>
            <p:nvPr/>
          </p:nvSpPr>
          <p:spPr>
            <a:xfrm flipH="false" flipV="false" rot="0">
              <a:off x="0" y="0"/>
              <a:ext cx="2488167" cy="235954"/>
            </a:xfrm>
            <a:custGeom>
              <a:avLst/>
              <a:gdLst/>
              <a:ahLst/>
              <a:cxnLst/>
              <a:rect r="r" b="b" t="t" l="l"/>
              <a:pathLst>
                <a:path h="235954" w="2488167">
                  <a:moveTo>
                    <a:pt x="41794" y="0"/>
                  </a:moveTo>
                  <a:lnTo>
                    <a:pt x="2446373" y="0"/>
                  </a:lnTo>
                  <a:cubicBezTo>
                    <a:pt x="2469455" y="0"/>
                    <a:pt x="2488167" y="18712"/>
                    <a:pt x="2488167" y="41794"/>
                  </a:cubicBezTo>
                  <a:lnTo>
                    <a:pt x="2488167" y="194160"/>
                  </a:lnTo>
                  <a:cubicBezTo>
                    <a:pt x="2488167" y="217243"/>
                    <a:pt x="2469455" y="235954"/>
                    <a:pt x="2446373" y="235954"/>
                  </a:cubicBezTo>
                  <a:lnTo>
                    <a:pt x="41794" y="235954"/>
                  </a:lnTo>
                  <a:cubicBezTo>
                    <a:pt x="18712" y="235954"/>
                    <a:pt x="0" y="217243"/>
                    <a:pt x="0" y="194160"/>
                  </a:cubicBezTo>
                  <a:lnTo>
                    <a:pt x="0" y="41794"/>
                  </a:lnTo>
                  <a:cubicBezTo>
                    <a:pt x="0" y="18712"/>
                    <a:pt x="18712" y="0"/>
                    <a:pt x="41794" y="0"/>
                  </a:cubicBezTo>
                  <a:close/>
                </a:path>
              </a:pathLst>
            </a:custGeom>
            <a:solidFill>
              <a:srgbClr val="000000"/>
            </a:solidFill>
          </p:spPr>
        </p:sp>
        <p:sp>
          <p:nvSpPr>
            <p:cNvPr name="TextBox 7" id="7"/>
            <p:cNvSpPr txBox="true"/>
            <p:nvPr/>
          </p:nvSpPr>
          <p:spPr>
            <a:xfrm>
              <a:off x="0" y="-19050"/>
              <a:ext cx="2488167" cy="255004"/>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355521" y="193627"/>
            <a:ext cx="9144000" cy="887095"/>
          </a:xfrm>
          <a:prstGeom prst="rect">
            <a:avLst/>
          </a:prstGeom>
        </p:spPr>
        <p:txBody>
          <a:bodyPr anchor="t" rtlCol="false" tIns="0" lIns="0" bIns="0" rIns="0">
            <a:spAutoFit/>
          </a:bodyPr>
          <a:lstStyle/>
          <a:p>
            <a:pPr algn="ctr">
              <a:lnSpc>
                <a:spcPts val="7279"/>
              </a:lnSpc>
            </a:pPr>
            <a:r>
              <a:rPr lang="en-US" sz="5199" b="true">
                <a:solidFill>
                  <a:srgbClr val="F2F4F5"/>
                </a:solidFill>
                <a:latin typeface="Canva Sans Bold"/>
                <a:ea typeface="Canva Sans Bold"/>
                <a:cs typeface="Canva Sans Bold"/>
                <a:sym typeface="Canva Sans Bold"/>
              </a:rPr>
              <a:t>Experimental Setup</a:t>
            </a:r>
          </a:p>
        </p:txBody>
      </p:sp>
      <p:sp>
        <p:nvSpPr>
          <p:cNvPr name="TextBox 9" id="9"/>
          <p:cNvSpPr txBox="true"/>
          <p:nvPr/>
        </p:nvSpPr>
        <p:spPr>
          <a:xfrm rot="0">
            <a:off x="106392" y="1625838"/>
            <a:ext cx="17152908" cy="462404"/>
          </a:xfrm>
          <a:prstGeom prst="rect">
            <a:avLst/>
          </a:prstGeom>
        </p:spPr>
        <p:txBody>
          <a:bodyPr anchor="t" rtlCol="false" tIns="0" lIns="0" bIns="0" rIns="0">
            <a:spAutoFit/>
          </a:bodyPr>
          <a:lstStyle/>
          <a:p>
            <a:pPr algn="l" marL="591125" indent="-295563" lvl="1">
              <a:lnSpc>
                <a:spcPts val="3833"/>
              </a:lnSpc>
              <a:buFont typeface="Arial"/>
              <a:buChar char="•"/>
            </a:pPr>
            <a:r>
              <a:rPr lang="en-US" sz="2737">
                <a:solidFill>
                  <a:srgbClr val="000000"/>
                </a:solidFill>
                <a:latin typeface="Canva Sans"/>
                <a:ea typeface="Canva Sans"/>
                <a:cs typeface="Canva Sans"/>
                <a:sym typeface="Canva Sans"/>
              </a:rPr>
              <a:t>4 mm thick Incoloy alloy 800 sheets that were cut into 100 × 50 mm specimen</a:t>
            </a:r>
          </a:p>
        </p:txBody>
      </p:sp>
      <p:sp>
        <p:nvSpPr>
          <p:cNvPr name="TextBox 10" id="10"/>
          <p:cNvSpPr txBox="true"/>
          <p:nvPr/>
        </p:nvSpPr>
        <p:spPr>
          <a:xfrm rot="0">
            <a:off x="106392" y="5136361"/>
            <a:ext cx="17152908" cy="462404"/>
          </a:xfrm>
          <a:prstGeom prst="rect">
            <a:avLst/>
          </a:prstGeom>
        </p:spPr>
        <p:txBody>
          <a:bodyPr anchor="t" rtlCol="false" tIns="0" lIns="0" bIns="0" rIns="0">
            <a:spAutoFit/>
          </a:bodyPr>
          <a:lstStyle/>
          <a:p>
            <a:pPr algn="l" marL="591125" indent="-295563" lvl="1">
              <a:lnSpc>
                <a:spcPts val="3833"/>
              </a:lnSpc>
              <a:buFont typeface="Arial"/>
              <a:buChar char="•"/>
            </a:pPr>
            <a:r>
              <a:rPr lang="en-US" sz="2737">
                <a:solidFill>
                  <a:srgbClr val="000000"/>
                </a:solidFill>
                <a:latin typeface="Canva Sans"/>
                <a:ea typeface="Canva Sans"/>
                <a:cs typeface="Canva Sans"/>
                <a:sym typeface="Canva Sans"/>
              </a:rPr>
              <a:t>A 4.4 kW YAG laser ( explain Nd YAG )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30730" y="2716318"/>
            <a:ext cx="6608075" cy="4448428"/>
          </a:xfrm>
          <a:custGeom>
            <a:avLst/>
            <a:gdLst/>
            <a:ahLst/>
            <a:cxnLst/>
            <a:rect r="r" b="b" t="t" l="l"/>
            <a:pathLst>
              <a:path h="4448428" w="6608075">
                <a:moveTo>
                  <a:pt x="0" y="0"/>
                </a:moveTo>
                <a:lnTo>
                  <a:pt x="6608075" y="0"/>
                </a:lnTo>
                <a:lnTo>
                  <a:pt x="6608075" y="4448428"/>
                </a:lnTo>
                <a:lnTo>
                  <a:pt x="0" y="4448428"/>
                </a:lnTo>
                <a:lnTo>
                  <a:pt x="0" y="0"/>
                </a:lnTo>
                <a:close/>
              </a:path>
            </a:pathLst>
          </a:custGeom>
          <a:blipFill>
            <a:blip r:embed="rId2"/>
            <a:stretch>
              <a:fillRect l="0" t="0" r="0" b="0"/>
            </a:stretch>
          </a:blipFill>
          <a:ln w="114300" cap="sq">
            <a:solidFill>
              <a:srgbClr val="000000"/>
            </a:solidFill>
            <a:prstDash val="solid"/>
            <a:miter/>
          </a:ln>
        </p:spPr>
      </p:sp>
      <p:sp>
        <p:nvSpPr>
          <p:cNvPr name="Freeform 3" id="3"/>
          <p:cNvSpPr/>
          <p:nvPr/>
        </p:nvSpPr>
        <p:spPr>
          <a:xfrm flipH="false" flipV="false" rot="0">
            <a:off x="0" y="7262641"/>
            <a:ext cx="3344449" cy="3079603"/>
          </a:xfrm>
          <a:custGeom>
            <a:avLst/>
            <a:gdLst/>
            <a:ahLst/>
            <a:cxnLst/>
            <a:rect r="r" b="b" t="t" l="l"/>
            <a:pathLst>
              <a:path h="3079603" w="3344449">
                <a:moveTo>
                  <a:pt x="0" y="0"/>
                </a:moveTo>
                <a:lnTo>
                  <a:pt x="3344449" y="0"/>
                </a:lnTo>
                <a:lnTo>
                  <a:pt x="3344449" y="3079603"/>
                </a:lnTo>
                <a:lnTo>
                  <a:pt x="0" y="3079603"/>
                </a:lnTo>
                <a:lnTo>
                  <a:pt x="0" y="0"/>
                </a:lnTo>
                <a:close/>
              </a:path>
            </a:pathLst>
          </a:custGeom>
          <a:blipFill>
            <a:blip r:embed="rId3"/>
            <a:stretch>
              <a:fillRect l="0" t="0" r="0" b="0"/>
            </a:stretch>
          </a:blipFill>
          <a:ln w="76200" cap="sq">
            <a:solidFill>
              <a:srgbClr val="000000"/>
            </a:solidFill>
            <a:prstDash val="solid"/>
            <a:miter/>
          </a:ln>
        </p:spPr>
      </p:sp>
      <p:sp>
        <p:nvSpPr>
          <p:cNvPr name="TextBox 4" id="4"/>
          <p:cNvSpPr txBox="true"/>
          <p:nvPr/>
        </p:nvSpPr>
        <p:spPr>
          <a:xfrm rot="0">
            <a:off x="8303546" y="2278396"/>
            <a:ext cx="7064760" cy="4798735"/>
          </a:xfrm>
          <a:prstGeom prst="rect">
            <a:avLst/>
          </a:prstGeom>
        </p:spPr>
        <p:txBody>
          <a:bodyPr anchor="t" rtlCol="false" tIns="0" lIns="0" bIns="0" rIns="0">
            <a:spAutoFit/>
          </a:bodyPr>
          <a:lstStyle/>
          <a:p>
            <a:pPr algn="l" marL="420662" indent="-210331" lvl="1">
              <a:lnSpc>
                <a:spcPts val="2727"/>
              </a:lnSpc>
              <a:buFont typeface="Arial"/>
              <a:buChar char="•"/>
            </a:pPr>
            <a:r>
              <a:rPr lang="en-US" sz="1948">
                <a:solidFill>
                  <a:srgbClr val="000000"/>
                </a:solidFill>
                <a:latin typeface="Canva Sans"/>
                <a:ea typeface="Canva Sans"/>
                <a:cs typeface="Canva Sans"/>
                <a:sym typeface="Canva Sans"/>
              </a:rPr>
              <a:t>Fig. 3 illustrates the macrographs of the joint region of the Incoloy alloy 800 laser welded plates. </a:t>
            </a:r>
          </a:p>
          <a:p>
            <a:pPr algn="l" marL="420662" indent="-210331" lvl="1">
              <a:lnSpc>
                <a:spcPts val="2727"/>
              </a:lnSpc>
              <a:buFont typeface="Arial"/>
              <a:buChar char="•"/>
            </a:pPr>
            <a:r>
              <a:rPr lang="en-US" sz="1948">
                <a:solidFill>
                  <a:srgbClr val="000000"/>
                </a:solidFill>
                <a:latin typeface="Canva Sans"/>
                <a:ea typeface="Canva Sans"/>
                <a:cs typeface="Canva Sans"/>
                <a:sym typeface="Canva Sans"/>
              </a:rPr>
              <a:t>Joint lines were fully fused, suggesting effective joints under all welding conditions</a:t>
            </a:r>
          </a:p>
          <a:p>
            <a:pPr algn="l" marL="420662" indent="-210331" lvl="1">
              <a:lnSpc>
                <a:spcPts val="2727"/>
              </a:lnSpc>
              <a:buFont typeface="Arial"/>
              <a:buChar char="•"/>
            </a:pPr>
            <a:r>
              <a:rPr lang="en-US" sz="1948">
                <a:solidFill>
                  <a:srgbClr val="000000"/>
                </a:solidFill>
                <a:latin typeface="Canva Sans"/>
                <a:ea typeface="Canva Sans"/>
                <a:cs typeface="Canva Sans"/>
                <a:sym typeface="Canva Sans"/>
              </a:rPr>
              <a:t>The fusion zone does not exhibit excessive convexity, underfills or cuts. All joints have full penetration. No excessive expulsion of molten metal at the joint root is observed </a:t>
            </a:r>
          </a:p>
          <a:p>
            <a:pPr algn="l" marL="420662" indent="-210331" lvl="1">
              <a:lnSpc>
                <a:spcPts val="2727"/>
              </a:lnSpc>
              <a:buFont typeface="Arial"/>
              <a:buChar char="•"/>
            </a:pPr>
            <a:r>
              <a:rPr lang="en-US" sz="1948">
                <a:solidFill>
                  <a:srgbClr val="000000"/>
                </a:solidFill>
                <a:latin typeface="Canva Sans"/>
                <a:ea typeface="Canva Sans"/>
                <a:cs typeface="Canva Sans"/>
                <a:sym typeface="Canva Sans"/>
              </a:rPr>
              <a:t>Neither cold cracking nor hot cracking was apparent due to absorption of hydrogen and absence of segregation</a:t>
            </a:r>
          </a:p>
          <a:p>
            <a:pPr algn="l" marL="420662" indent="-210331" lvl="1">
              <a:lnSpc>
                <a:spcPts val="2727"/>
              </a:lnSpc>
              <a:buFont typeface="Arial"/>
              <a:buChar char="•"/>
            </a:pPr>
            <a:r>
              <a:rPr lang="en-US" sz="1948">
                <a:solidFill>
                  <a:srgbClr val="000000"/>
                </a:solidFill>
                <a:latin typeface="Canva Sans"/>
                <a:ea typeface="Canva Sans"/>
                <a:cs typeface="Canva Sans"/>
                <a:sym typeface="Canva Sans"/>
              </a:rPr>
              <a:t>The fusion zone also displays limited evidence of porosity that is associated with un- wanted gas entrapment</a:t>
            </a:r>
          </a:p>
        </p:txBody>
      </p:sp>
      <p:sp>
        <p:nvSpPr>
          <p:cNvPr name="Freeform 5" id="5"/>
          <p:cNvSpPr/>
          <p:nvPr/>
        </p:nvSpPr>
        <p:spPr>
          <a:xfrm flipH="false" flipV="false" rot="0">
            <a:off x="3460805" y="8337321"/>
            <a:ext cx="3292895" cy="930243"/>
          </a:xfrm>
          <a:custGeom>
            <a:avLst/>
            <a:gdLst/>
            <a:ahLst/>
            <a:cxnLst/>
            <a:rect r="r" b="b" t="t" l="l"/>
            <a:pathLst>
              <a:path h="930243" w="3292895">
                <a:moveTo>
                  <a:pt x="0" y="0"/>
                </a:moveTo>
                <a:lnTo>
                  <a:pt x="3292895" y="0"/>
                </a:lnTo>
                <a:lnTo>
                  <a:pt x="3292895" y="930243"/>
                </a:lnTo>
                <a:lnTo>
                  <a:pt x="0" y="9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284852" y="-584778"/>
            <a:ext cx="32235316" cy="2258023"/>
            <a:chOff x="0" y="0"/>
            <a:chExt cx="3124502" cy="218865"/>
          </a:xfrm>
        </p:grpSpPr>
        <p:sp>
          <p:nvSpPr>
            <p:cNvPr name="Freeform 7" id="7"/>
            <p:cNvSpPr/>
            <p:nvPr/>
          </p:nvSpPr>
          <p:spPr>
            <a:xfrm flipH="false" flipV="false" rot="0">
              <a:off x="0" y="0"/>
              <a:ext cx="3124502" cy="218865"/>
            </a:xfrm>
            <a:custGeom>
              <a:avLst/>
              <a:gdLst/>
              <a:ahLst/>
              <a:cxnLst/>
              <a:rect r="r" b="b" t="t" l="l"/>
              <a:pathLst>
                <a:path h="218865" w="3124502">
                  <a:moveTo>
                    <a:pt x="2921302" y="0"/>
                  </a:moveTo>
                  <a:lnTo>
                    <a:pt x="0" y="0"/>
                  </a:lnTo>
                  <a:lnTo>
                    <a:pt x="203200" y="218865"/>
                  </a:lnTo>
                  <a:lnTo>
                    <a:pt x="3124502" y="218865"/>
                  </a:lnTo>
                  <a:lnTo>
                    <a:pt x="2921302" y="0"/>
                  </a:lnTo>
                  <a:close/>
                </a:path>
              </a:pathLst>
            </a:custGeom>
            <a:solidFill>
              <a:srgbClr val="010101"/>
            </a:solidFill>
            <a:ln cap="sq">
              <a:noFill/>
              <a:prstDash val="solid"/>
              <a:miter/>
            </a:ln>
          </p:spPr>
        </p:sp>
        <p:sp>
          <p:nvSpPr>
            <p:cNvPr name="TextBox 8" id="8"/>
            <p:cNvSpPr txBox="true"/>
            <p:nvPr/>
          </p:nvSpPr>
          <p:spPr>
            <a:xfrm>
              <a:off x="101600" y="-19050"/>
              <a:ext cx="29213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1320225" y="11390"/>
            <a:ext cx="15704701" cy="1517012"/>
          </a:xfrm>
          <a:prstGeom prst="rect">
            <a:avLst/>
          </a:prstGeom>
        </p:spPr>
        <p:txBody>
          <a:bodyPr anchor="t" rtlCol="false" tIns="0" lIns="0" bIns="0" rIns="0">
            <a:spAutoFit/>
          </a:bodyPr>
          <a:lstStyle/>
          <a:p>
            <a:pPr algn="ctr">
              <a:lnSpc>
                <a:spcPts val="12460"/>
              </a:lnSpc>
            </a:pPr>
            <a:r>
              <a:rPr lang="en-US" sz="8900" b="true">
                <a:solidFill>
                  <a:srgbClr val="FFFFFF"/>
                </a:solidFill>
                <a:latin typeface="Canva Sans Bold"/>
                <a:ea typeface="Canva Sans Bold"/>
                <a:cs typeface="Canva Sans Bold"/>
                <a:sym typeface="Canva Sans Bold"/>
              </a:rPr>
              <a:t>RESULTS AND DISCUSSION </a:t>
            </a:r>
            <a:r>
              <a:rPr lang="en-US" b="true" sz="8900">
                <a:solidFill>
                  <a:srgbClr val="FFFFFF"/>
                </a:solidFill>
                <a:latin typeface="Canva Sans Bold"/>
                <a:ea typeface="Canva Sans Bold"/>
                <a:cs typeface="Canva Sans Bold"/>
                <a:sym typeface="Canva Sans Bold"/>
              </a:rPr>
              <a:t> </a:t>
            </a:r>
          </a:p>
        </p:txBody>
      </p:sp>
      <p:sp>
        <p:nvSpPr>
          <p:cNvPr name="TextBox 10" id="10"/>
          <p:cNvSpPr txBox="true"/>
          <p:nvPr/>
        </p:nvSpPr>
        <p:spPr>
          <a:xfrm rot="0">
            <a:off x="-452718" y="1685196"/>
            <a:ext cx="16278523" cy="863600"/>
          </a:xfrm>
          <a:prstGeom prst="rect">
            <a:avLst/>
          </a:prstGeom>
        </p:spPr>
        <p:txBody>
          <a:bodyPr anchor="t" rtlCol="false" tIns="0" lIns="0" bIns="0" rIns="0">
            <a:spAutoFit/>
          </a:bodyPr>
          <a:lstStyle/>
          <a:p>
            <a:pPr algn="l" marL="1079501" indent="-539750" lvl="1">
              <a:lnSpc>
                <a:spcPts val="7000"/>
              </a:lnSpc>
              <a:buFont typeface="Arial"/>
              <a:buChar char="•"/>
            </a:pPr>
            <a:r>
              <a:rPr lang="en-US" b="true" sz="5000">
                <a:solidFill>
                  <a:srgbClr val="000000"/>
                </a:solidFill>
                <a:latin typeface="Canva Sans Bold"/>
                <a:ea typeface="Canva Sans Bold"/>
                <a:cs typeface="Canva Sans Bold"/>
                <a:sym typeface="Canva Sans Bold"/>
              </a:rPr>
              <a:t>Macrostructure</a:t>
            </a:r>
          </a:p>
        </p:txBody>
      </p:sp>
      <p:sp>
        <p:nvSpPr>
          <p:cNvPr name="TextBox 11" id="11"/>
          <p:cNvSpPr txBox="true"/>
          <p:nvPr/>
        </p:nvSpPr>
        <p:spPr>
          <a:xfrm rot="0">
            <a:off x="6921610" y="7490850"/>
            <a:ext cx="2896763" cy="2585084"/>
          </a:xfrm>
          <a:prstGeom prst="rect">
            <a:avLst/>
          </a:prstGeom>
        </p:spPr>
        <p:txBody>
          <a:bodyPr anchor="t" rtlCol="false" tIns="0" lIns="0" bIns="0" rIns="0">
            <a:spAutoFit/>
          </a:bodyPr>
          <a:lstStyle/>
          <a:p>
            <a:pPr algn="l">
              <a:lnSpc>
                <a:spcPts val="2940"/>
              </a:lnSpc>
            </a:pPr>
            <a:r>
              <a:rPr lang="en-US" sz="2100">
                <a:solidFill>
                  <a:srgbClr val="000000"/>
                </a:solidFill>
                <a:latin typeface="Canva Sans"/>
                <a:ea typeface="Canva Sans"/>
                <a:cs typeface="Canva Sans"/>
                <a:sym typeface="Canva Sans"/>
              </a:rPr>
              <a:t>The width of the joint was greatest at the top for all scanning speeds</a:t>
            </a:r>
          </a:p>
          <a:p>
            <a:pPr algn="l">
              <a:lnSpc>
                <a:spcPts val="2940"/>
              </a:lnSpc>
            </a:pPr>
            <a:r>
              <a:rPr lang="en-US" sz="2100">
                <a:solidFill>
                  <a:srgbClr val="000000"/>
                </a:solidFill>
                <a:latin typeface="Canva Sans"/>
                <a:ea typeface="Canva Sans"/>
                <a:cs typeface="Canva Sans"/>
                <a:sym typeface="Canva Sans"/>
              </a:rPr>
              <a:t>indicating a reduced heat transfer at the bottom. </a:t>
            </a:r>
          </a:p>
        </p:txBody>
      </p:sp>
      <p:sp>
        <p:nvSpPr>
          <p:cNvPr name="AutoShape 12" id="12"/>
          <p:cNvSpPr/>
          <p:nvPr/>
        </p:nvSpPr>
        <p:spPr>
          <a:xfrm>
            <a:off x="-88920" y="1822940"/>
            <a:ext cx="21520553" cy="0"/>
          </a:xfrm>
          <a:prstGeom prst="line">
            <a:avLst/>
          </a:prstGeom>
          <a:ln cap="flat" w="38100">
            <a:solidFill>
              <a:srgbClr val="000000"/>
            </a:solidFill>
            <a:prstDash val="solid"/>
            <a:headEnd type="none" len="sm" w="sm"/>
            <a:tailEnd type="none" len="sm" w="sm"/>
          </a:ln>
        </p:spPr>
      </p:sp>
      <p:grpSp>
        <p:nvGrpSpPr>
          <p:cNvPr name="Group 13" id="13"/>
          <p:cNvGrpSpPr/>
          <p:nvPr/>
        </p:nvGrpSpPr>
        <p:grpSpPr>
          <a:xfrm rot="0">
            <a:off x="4187138" y="1566502"/>
            <a:ext cx="9475265" cy="275488"/>
            <a:chOff x="0" y="0"/>
            <a:chExt cx="7527770" cy="218865"/>
          </a:xfrm>
        </p:grpSpPr>
        <p:sp>
          <p:nvSpPr>
            <p:cNvPr name="Freeform 14" id="14"/>
            <p:cNvSpPr/>
            <p:nvPr/>
          </p:nvSpPr>
          <p:spPr>
            <a:xfrm flipH="false" flipV="false" rot="0">
              <a:off x="0" y="0"/>
              <a:ext cx="7527770" cy="218865"/>
            </a:xfrm>
            <a:custGeom>
              <a:avLst/>
              <a:gdLst/>
              <a:ahLst/>
              <a:cxnLst/>
              <a:rect r="r" b="b" t="t" l="l"/>
              <a:pathLst>
                <a:path h="218865" w="7527770">
                  <a:moveTo>
                    <a:pt x="7324570" y="0"/>
                  </a:moveTo>
                  <a:lnTo>
                    <a:pt x="0" y="0"/>
                  </a:lnTo>
                  <a:lnTo>
                    <a:pt x="203200" y="218865"/>
                  </a:lnTo>
                  <a:lnTo>
                    <a:pt x="7527770" y="218865"/>
                  </a:lnTo>
                  <a:lnTo>
                    <a:pt x="7324570" y="0"/>
                  </a:lnTo>
                  <a:close/>
                </a:path>
              </a:pathLst>
            </a:custGeom>
            <a:solidFill>
              <a:srgbClr val="727070"/>
            </a:solidFill>
            <a:ln cap="sq">
              <a:noFill/>
              <a:prstDash val="solid"/>
              <a:miter/>
            </a:ln>
          </p:spPr>
        </p:sp>
        <p:sp>
          <p:nvSpPr>
            <p:cNvPr name="TextBox 15" id="15"/>
            <p:cNvSpPr txBox="true"/>
            <p:nvPr/>
          </p:nvSpPr>
          <p:spPr>
            <a:xfrm>
              <a:off x="101600" y="-19050"/>
              <a:ext cx="7324570" cy="237915"/>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42540" y="1619410"/>
            <a:ext cx="7767814" cy="7048180"/>
          </a:xfrm>
          <a:custGeom>
            <a:avLst/>
            <a:gdLst/>
            <a:ahLst/>
            <a:cxnLst/>
            <a:rect r="r" b="b" t="t" l="l"/>
            <a:pathLst>
              <a:path h="7048180" w="7767814">
                <a:moveTo>
                  <a:pt x="0" y="0"/>
                </a:moveTo>
                <a:lnTo>
                  <a:pt x="7767814" y="0"/>
                </a:lnTo>
                <a:lnTo>
                  <a:pt x="7767814" y="7048180"/>
                </a:lnTo>
                <a:lnTo>
                  <a:pt x="0" y="7048180"/>
                </a:lnTo>
                <a:lnTo>
                  <a:pt x="0" y="0"/>
                </a:lnTo>
                <a:close/>
              </a:path>
            </a:pathLst>
          </a:custGeom>
          <a:blipFill>
            <a:blip r:embed="rId2"/>
            <a:stretch>
              <a:fillRect l="0" t="0" r="0" b="0"/>
            </a:stretch>
          </a:blipFill>
          <a:ln w="114300" cap="sq">
            <a:solidFill>
              <a:srgbClr val="000000"/>
            </a:solidFill>
            <a:prstDash val="solid"/>
            <a:miter/>
          </a:ln>
        </p:spPr>
      </p:sp>
      <p:grpSp>
        <p:nvGrpSpPr>
          <p:cNvPr name="Group 3" id="3"/>
          <p:cNvGrpSpPr/>
          <p:nvPr/>
        </p:nvGrpSpPr>
        <p:grpSpPr>
          <a:xfrm rot="0">
            <a:off x="12085550" y="-131220"/>
            <a:ext cx="9534019" cy="1112295"/>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750508" y="9174705"/>
            <a:ext cx="9534019" cy="1112295"/>
            <a:chOff x="0" y="0"/>
            <a:chExt cx="1876002" cy="218865"/>
          </a:xfrm>
        </p:grpSpPr>
        <p:sp>
          <p:nvSpPr>
            <p:cNvPr name="Freeform 7" id="7"/>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8" id="8"/>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248908" y="246540"/>
            <a:ext cx="5915263" cy="863600"/>
          </a:xfrm>
          <a:prstGeom prst="rect">
            <a:avLst/>
          </a:prstGeom>
        </p:spPr>
        <p:txBody>
          <a:bodyPr anchor="t" rtlCol="false" tIns="0" lIns="0" bIns="0" rIns="0">
            <a:spAutoFit/>
          </a:bodyPr>
          <a:lstStyle/>
          <a:p>
            <a:pPr algn="ctr" marL="1079501" indent="-539750" lvl="1">
              <a:lnSpc>
                <a:spcPts val="7000"/>
              </a:lnSpc>
              <a:buFont typeface="Arial"/>
              <a:buChar char="•"/>
            </a:pPr>
            <a:r>
              <a:rPr lang="en-US" b="true" sz="5000">
                <a:solidFill>
                  <a:srgbClr val="000000"/>
                </a:solidFill>
                <a:latin typeface="Canva Sans Bold"/>
                <a:ea typeface="Canva Sans Bold"/>
                <a:cs typeface="Canva Sans Bold"/>
                <a:sym typeface="Canva Sans Bold"/>
              </a:rPr>
              <a:t>Microstructure </a:t>
            </a:r>
          </a:p>
        </p:txBody>
      </p:sp>
      <p:sp>
        <p:nvSpPr>
          <p:cNvPr name="TextBox 10" id="10"/>
          <p:cNvSpPr txBox="true"/>
          <p:nvPr/>
        </p:nvSpPr>
        <p:spPr>
          <a:xfrm rot="0">
            <a:off x="8390506" y="2261658"/>
            <a:ext cx="9418077" cy="5243395"/>
          </a:xfrm>
          <a:prstGeom prst="rect">
            <a:avLst/>
          </a:prstGeom>
        </p:spPr>
        <p:txBody>
          <a:bodyPr anchor="t" rtlCol="false" tIns="0" lIns="0" bIns="0" rIns="0">
            <a:spAutoFit/>
          </a:bodyPr>
          <a:lstStyle/>
          <a:p>
            <a:pPr algn="l" marL="543076" indent="-271538" lvl="1">
              <a:lnSpc>
                <a:spcPts val="3521"/>
              </a:lnSpc>
              <a:buFont typeface="Arial"/>
              <a:buChar char="•"/>
            </a:pPr>
            <a:r>
              <a:rPr lang="en-US" sz="2515">
                <a:solidFill>
                  <a:srgbClr val="000000"/>
                </a:solidFill>
                <a:latin typeface="Canva Sans"/>
                <a:ea typeface="Canva Sans"/>
                <a:cs typeface="Canva Sans"/>
                <a:sym typeface="Canva Sans"/>
              </a:rPr>
              <a:t> Fig. 5 presents one EBSD micrograph (Fig. 5a) displaying an edge of the fusion zone and the corresponding optical micrographs for the 2 m/ min scan speed.</a:t>
            </a:r>
          </a:p>
          <a:p>
            <a:pPr algn="l" marL="543076" indent="-271538" lvl="1">
              <a:lnSpc>
                <a:spcPts val="3521"/>
              </a:lnSpc>
              <a:buFont typeface="Arial"/>
              <a:buChar char="•"/>
            </a:pPr>
            <a:r>
              <a:rPr lang="en-US" sz="2515">
                <a:solidFill>
                  <a:srgbClr val="000000"/>
                </a:solidFill>
                <a:latin typeface="Canva Sans"/>
                <a:ea typeface="Canva Sans"/>
                <a:cs typeface="Canva Sans"/>
                <a:sym typeface="Canva Sans"/>
              </a:rPr>
              <a:t>Phase transformation and grain size variation were considered to identify the boundaries of each zone</a:t>
            </a:r>
          </a:p>
          <a:p>
            <a:pPr algn="l" marL="543076" indent="-271538" lvl="1">
              <a:lnSpc>
                <a:spcPts val="3521"/>
              </a:lnSpc>
              <a:buFont typeface="Arial"/>
              <a:buChar char="•"/>
            </a:pPr>
            <a:r>
              <a:rPr lang="en-US" sz="2515">
                <a:solidFill>
                  <a:srgbClr val="000000"/>
                </a:solidFill>
                <a:latin typeface="Canva Sans"/>
                <a:ea typeface="Canva Sans"/>
                <a:cs typeface="Canva Sans"/>
                <a:sym typeface="Canva Sans"/>
              </a:rPr>
              <a:t>The original base metal structure is transformed due to the laser heat causing melting in the center</a:t>
            </a:r>
          </a:p>
          <a:p>
            <a:pPr algn="l" marL="543076" indent="-271538" lvl="1">
              <a:lnSpc>
                <a:spcPts val="3521"/>
              </a:lnSpc>
              <a:buFont typeface="Arial"/>
              <a:buChar char="•"/>
            </a:pPr>
            <a:r>
              <a:rPr lang="en-US" sz="2515">
                <a:solidFill>
                  <a:srgbClr val="000000"/>
                </a:solidFill>
                <a:latin typeface="Canva Sans"/>
                <a:ea typeface="Canva Sans"/>
                <a:cs typeface="Canva Sans"/>
                <a:sym typeface="Canva Sans"/>
              </a:rPr>
              <a:t>Grain size changes and phase changes do occur in the HAZ , but  Conversely, the fusion zone underwent full melting and dramatic changes due to the resolidification and subsequent cooling.</a:t>
            </a:r>
          </a:p>
          <a:p>
            <a:pPr algn="l">
              <a:lnSpc>
                <a:spcPts val="352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82093" y="1065360"/>
            <a:ext cx="7875789" cy="9135915"/>
          </a:xfrm>
          <a:custGeom>
            <a:avLst/>
            <a:gdLst/>
            <a:ahLst/>
            <a:cxnLst/>
            <a:rect r="r" b="b" t="t" l="l"/>
            <a:pathLst>
              <a:path h="9135915" w="7875789">
                <a:moveTo>
                  <a:pt x="0" y="0"/>
                </a:moveTo>
                <a:lnTo>
                  <a:pt x="7875789" y="0"/>
                </a:lnTo>
                <a:lnTo>
                  <a:pt x="7875789" y="9135915"/>
                </a:lnTo>
                <a:lnTo>
                  <a:pt x="0" y="9135915"/>
                </a:lnTo>
                <a:lnTo>
                  <a:pt x="0" y="0"/>
                </a:lnTo>
                <a:close/>
              </a:path>
            </a:pathLst>
          </a:custGeom>
          <a:blipFill>
            <a:blip r:embed="rId2"/>
            <a:stretch>
              <a:fillRect l="0" t="0" r="0" b="0"/>
            </a:stretch>
          </a:blipFill>
          <a:ln w="104775" cap="sq">
            <a:solidFill>
              <a:srgbClr val="000000"/>
            </a:solidFill>
            <a:prstDash val="solid"/>
            <a:miter/>
          </a:ln>
        </p:spPr>
      </p:sp>
      <p:sp>
        <p:nvSpPr>
          <p:cNvPr name="Freeform 3" id="3"/>
          <p:cNvSpPr/>
          <p:nvPr/>
        </p:nvSpPr>
        <p:spPr>
          <a:xfrm flipH="false" flipV="false" rot="0">
            <a:off x="8735456" y="5351805"/>
            <a:ext cx="5230207" cy="2495328"/>
          </a:xfrm>
          <a:custGeom>
            <a:avLst/>
            <a:gdLst/>
            <a:ahLst/>
            <a:cxnLst/>
            <a:rect r="r" b="b" t="t" l="l"/>
            <a:pathLst>
              <a:path h="2495328" w="5230207">
                <a:moveTo>
                  <a:pt x="0" y="0"/>
                </a:moveTo>
                <a:lnTo>
                  <a:pt x="5230207" y="0"/>
                </a:lnTo>
                <a:lnTo>
                  <a:pt x="5230207" y="2495328"/>
                </a:lnTo>
                <a:lnTo>
                  <a:pt x="0" y="2495328"/>
                </a:lnTo>
                <a:lnTo>
                  <a:pt x="0" y="0"/>
                </a:lnTo>
                <a:close/>
              </a:path>
            </a:pathLst>
          </a:custGeom>
          <a:blipFill>
            <a:blip r:embed="rId3"/>
            <a:stretch>
              <a:fillRect l="0" t="0" r="0" b="0"/>
            </a:stretch>
          </a:blipFill>
          <a:ln w="114300" cap="sq">
            <a:solidFill>
              <a:srgbClr val="000000"/>
            </a:solidFill>
            <a:prstDash val="solid"/>
            <a:miter/>
          </a:ln>
        </p:spPr>
      </p:sp>
      <p:sp>
        <p:nvSpPr>
          <p:cNvPr name="TextBox 4" id="4"/>
          <p:cNvSpPr txBox="true"/>
          <p:nvPr/>
        </p:nvSpPr>
        <p:spPr>
          <a:xfrm rot="0">
            <a:off x="8735456" y="283754"/>
            <a:ext cx="9743414" cy="5010902"/>
          </a:xfrm>
          <a:prstGeom prst="rect">
            <a:avLst/>
          </a:prstGeom>
        </p:spPr>
        <p:txBody>
          <a:bodyPr anchor="t" rtlCol="false" tIns="0" lIns="0" bIns="0" rIns="0">
            <a:spAutoFit/>
          </a:bodyPr>
          <a:lstStyle/>
          <a:p>
            <a:pPr algn="l" marL="479385" indent="-239693" lvl="1">
              <a:lnSpc>
                <a:spcPts val="3108"/>
              </a:lnSpc>
              <a:buFont typeface="Arial"/>
              <a:buChar char="•"/>
            </a:pPr>
            <a:r>
              <a:rPr lang="en-US" sz="2220">
                <a:solidFill>
                  <a:srgbClr val="000000"/>
                </a:solidFill>
                <a:latin typeface="Montserrat Light"/>
                <a:ea typeface="Montserrat Light"/>
                <a:cs typeface="Montserrat Light"/>
                <a:sym typeface="Montserrat Light"/>
              </a:rPr>
              <a:t>Fig. 6 presents micrographs (optical) of the fusion zone at different scanning speeds.</a:t>
            </a:r>
          </a:p>
          <a:p>
            <a:pPr algn="l" marL="479385" indent="-239693" lvl="1">
              <a:lnSpc>
                <a:spcPts val="3108"/>
              </a:lnSpc>
              <a:buFont typeface="Arial"/>
              <a:buChar char="•"/>
            </a:pPr>
            <a:r>
              <a:rPr lang="en-US" sz="2220">
                <a:solidFill>
                  <a:srgbClr val="000000"/>
                </a:solidFill>
                <a:latin typeface="Montserrat Light"/>
                <a:ea typeface="Montserrat Light"/>
                <a:cs typeface="Montserrat Light"/>
                <a:sym typeface="Montserrat Light"/>
              </a:rPr>
              <a:t>This region displayed was directly beneath the joint line (laser beam focus point) and was fully molten during the process.</a:t>
            </a:r>
          </a:p>
          <a:p>
            <a:pPr algn="l" marL="479385" indent="-239693" lvl="1">
              <a:lnSpc>
                <a:spcPts val="3108"/>
              </a:lnSpc>
              <a:buFont typeface="Arial"/>
              <a:buChar char="•"/>
            </a:pPr>
            <a:r>
              <a:rPr lang="en-US" sz="2220">
                <a:solidFill>
                  <a:srgbClr val="000000"/>
                </a:solidFill>
                <a:latin typeface="Montserrat Light"/>
                <a:ea typeface="Montserrat Light"/>
                <a:cs typeface="Montserrat Light"/>
                <a:sym typeface="Montserrat Light"/>
              </a:rPr>
              <a:t>As the laser head scans further away the molten region (bound by the unmelted base metal) starts to cool and solidify. Nucleation then commences and large columnar austenite grains form that grow in size (perpendicular to the weld line) in the molten pool</a:t>
            </a:r>
          </a:p>
          <a:p>
            <a:pPr algn="l" marL="479385" indent="-239693" lvl="1">
              <a:lnSpc>
                <a:spcPts val="3108"/>
              </a:lnSpc>
              <a:buFont typeface="Arial"/>
              <a:buChar char="•"/>
            </a:pPr>
            <a:r>
              <a:rPr lang="en-US" sz="2220">
                <a:solidFill>
                  <a:srgbClr val="000000"/>
                </a:solidFill>
                <a:latin typeface="Montserrat Light"/>
                <a:ea typeface="Montserrat Light"/>
                <a:cs typeface="Montserrat Light"/>
                <a:sym typeface="Montserrat Light"/>
              </a:rPr>
              <a:t>no micro fissuring , it’s fully austenite</a:t>
            </a:r>
          </a:p>
          <a:p>
            <a:pPr algn="l" marL="457796" indent="-228898" lvl="1">
              <a:lnSpc>
                <a:spcPts val="2968"/>
              </a:lnSpc>
              <a:buFont typeface="Arial"/>
              <a:buChar char="•"/>
            </a:pPr>
            <a:r>
              <a:rPr lang="en-US" sz="2120">
                <a:solidFill>
                  <a:srgbClr val="000000"/>
                </a:solidFill>
                <a:latin typeface="Montserrat Light"/>
                <a:ea typeface="Montserrat Light"/>
                <a:cs typeface="Montserrat Light"/>
                <a:sym typeface="Montserrat Light"/>
              </a:rPr>
              <a:t>The growth occurred perpendicular to the weld zone with a characteristic slender columnar shape at the fusion zone edge that becomes large as the center of the weld is approached</a:t>
            </a:r>
          </a:p>
          <a:p>
            <a:pPr algn="l">
              <a:lnSpc>
                <a:spcPts val="3108"/>
              </a:lnSpc>
            </a:pPr>
          </a:p>
        </p:txBody>
      </p:sp>
      <p:sp>
        <p:nvSpPr>
          <p:cNvPr name="TextBox 5" id="5"/>
          <p:cNvSpPr txBox="true"/>
          <p:nvPr/>
        </p:nvSpPr>
        <p:spPr>
          <a:xfrm rot="0">
            <a:off x="8376957" y="8104506"/>
            <a:ext cx="9406145" cy="76326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000000"/>
                </a:solidFill>
                <a:latin typeface="Canva Sans"/>
                <a:ea typeface="Canva Sans"/>
                <a:cs typeface="Canva Sans"/>
                <a:sym typeface="Canva Sans"/>
              </a:rPr>
              <a:t>This is due largely to the heat conduction away from the weld pool towards the </a:t>
            </a:r>
            <a:r>
              <a:rPr lang="en-US" sz="2200">
                <a:solidFill>
                  <a:srgbClr val="000000"/>
                </a:solidFill>
                <a:latin typeface="Canva Sans"/>
                <a:ea typeface="Canva Sans"/>
                <a:cs typeface="Canva Sans"/>
                <a:sym typeface="Canva Sans"/>
              </a:rPr>
              <a:t>base metal</a:t>
            </a:r>
          </a:p>
        </p:txBody>
      </p:sp>
      <p:grpSp>
        <p:nvGrpSpPr>
          <p:cNvPr name="Group 6" id="6"/>
          <p:cNvGrpSpPr/>
          <p:nvPr/>
        </p:nvGrpSpPr>
        <p:grpSpPr>
          <a:xfrm rot="0">
            <a:off x="11626785" y="9337600"/>
            <a:ext cx="7771187" cy="1437509"/>
            <a:chOff x="0" y="0"/>
            <a:chExt cx="1499388" cy="277356"/>
          </a:xfrm>
        </p:grpSpPr>
        <p:sp>
          <p:nvSpPr>
            <p:cNvPr name="Freeform 7" id="7"/>
            <p:cNvSpPr/>
            <p:nvPr/>
          </p:nvSpPr>
          <p:spPr>
            <a:xfrm flipH="false" flipV="false" rot="0">
              <a:off x="0" y="0"/>
              <a:ext cx="1499388" cy="277356"/>
            </a:xfrm>
            <a:custGeom>
              <a:avLst/>
              <a:gdLst/>
              <a:ahLst/>
              <a:cxnLst/>
              <a:rect r="r" b="b" t="t" l="l"/>
              <a:pathLst>
                <a:path h="277356" w="1499388">
                  <a:moveTo>
                    <a:pt x="203200" y="0"/>
                  </a:moveTo>
                  <a:lnTo>
                    <a:pt x="1499388" y="0"/>
                  </a:lnTo>
                  <a:lnTo>
                    <a:pt x="1296188" y="277356"/>
                  </a:lnTo>
                  <a:lnTo>
                    <a:pt x="0" y="277356"/>
                  </a:lnTo>
                  <a:lnTo>
                    <a:pt x="203200" y="0"/>
                  </a:lnTo>
                  <a:close/>
                </a:path>
              </a:pathLst>
            </a:custGeom>
            <a:solidFill>
              <a:srgbClr val="363636"/>
            </a:solidFill>
          </p:spPr>
        </p:sp>
        <p:sp>
          <p:nvSpPr>
            <p:cNvPr name="TextBox 8" id="8"/>
            <p:cNvSpPr txBox="true"/>
            <p:nvPr/>
          </p:nvSpPr>
          <p:spPr>
            <a:xfrm>
              <a:off x="101600" y="-19050"/>
              <a:ext cx="1296188" cy="29640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763240" y="-475484"/>
            <a:ext cx="7771187" cy="1437509"/>
            <a:chOff x="0" y="0"/>
            <a:chExt cx="1499388" cy="277356"/>
          </a:xfrm>
        </p:grpSpPr>
        <p:sp>
          <p:nvSpPr>
            <p:cNvPr name="Freeform 10" id="10"/>
            <p:cNvSpPr/>
            <p:nvPr/>
          </p:nvSpPr>
          <p:spPr>
            <a:xfrm flipH="false" flipV="false" rot="0">
              <a:off x="0" y="0"/>
              <a:ext cx="1499388" cy="277356"/>
            </a:xfrm>
            <a:custGeom>
              <a:avLst/>
              <a:gdLst/>
              <a:ahLst/>
              <a:cxnLst/>
              <a:rect r="r" b="b" t="t" l="l"/>
              <a:pathLst>
                <a:path h="277356" w="1499388">
                  <a:moveTo>
                    <a:pt x="203200" y="0"/>
                  </a:moveTo>
                  <a:lnTo>
                    <a:pt x="1499388" y="0"/>
                  </a:lnTo>
                  <a:lnTo>
                    <a:pt x="1296188" y="277356"/>
                  </a:lnTo>
                  <a:lnTo>
                    <a:pt x="0" y="277356"/>
                  </a:lnTo>
                  <a:lnTo>
                    <a:pt x="203200" y="0"/>
                  </a:lnTo>
                  <a:close/>
                </a:path>
              </a:pathLst>
            </a:custGeom>
            <a:solidFill>
              <a:srgbClr val="363636"/>
            </a:solidFill>
          </p:spPr>
        </p:sp>
        <p:sp>
          <p:nvSpPr>
            <p:cNvPr name="TextBox 11" id="11"/>
            <p:cNvSpPr txBox="true"/>
            <p:nvPr/>
          </p:nvSpPr>
          <p:spPr>
            <a:xfrm>
              <a:off x="101600" y="-19050"/>
              <a:ext cx="1296188" cy="296406"/>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898607"/>
            <a:ext cx="7537177" cy="6133171"/>
          </a:xfrm>
          <a:custGeom>
            <a:avLst/>
            <a:gdLst/>
            <a:ahLst/>
            <a:cxnLst/>
            <a:rect r="r" b="b" t="t" l="l"/>
            <a:pathLst>
              <a:path h="6133171" w="7537177">
                <a:moveTo>
                  <a:pt x="0" y="0"/>
                </a:moveTo>
                <a:lnTo>
                  <a:pt x="7537177" y="0"/>
                </a:lnTo>
                <a:lnTo>
                  <a:pt x="7537177" y="6133171"/>
                </a:lnTo>
                <a:lnTo>
                  <a:pt x="0" y="6133171"/>
                </a:lnTo>
                <a:lnTo>
                  <a:pt x="0" y="0"/>
                </a:lnTo>
                <a:close/>
              </a:path>
            </a:pathLst>
          </a:custGeom>
          <a:blipFill>
            <a:blip r:embed="rId2"/>
            <a:stretch>
              <a:fillRect l="-613" t="0" r="-613" b="0"/>
            </a:stretch>
          </a:blipFill>
          <a:ln w="161925" cap="sq">
            <a:solidFill>
              <a:srgbClr val="000000"/>
            </a:solidFill>
            <a:prstDash val="solid"/>
            <a:miter/>
          </a:ln>
        </p:spPr>
      </p:sp>
      <p:sp>
        <p:nvSpPr>
          <p:cNvPr name="TextBox 3" id="3"/>
          <p:cNvSpPr txBox="true"/>
          <p:nvPr/>
        </p:nvSpPr>
        <p:spPr>
          <a:xfrm rot="0">
            <a:off x="8291579" y="1381038"/>
            <a:ext cx="9684655" cy="5419446"/>
          </a:xfrm>
          <a:prstGeom prst="rect">
            <a:avLst/>
          </a:prstGeom>
        </p:spPr>
        <p:txBody>
          <a:bodyPr anchor="t" rtlCol="false" tIns="0" lIns="0" bIns="0" rIns="0">
            <a:spAutoFit/>
          </a:bodyPr>
          <a:lstStyle/>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Scan speed = 0.5 m/s</a:t>
            </a:r>
          </a:p>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lower speed hence laves phase</a:t>
            </a:r>
          </a:p>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 Laves phases are intermetallic phases of composition with a spherical sealed packed structure</a:t>
            </a:r>
          </a:p>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decrement in chemical homogenisation, since it absorbs solute atoms such as Mo, Si, and Ti which are then depleted from its surroundings. </a:t>
            </a:r>
          </a:p>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quite brittle hence affects mechanical properties</a:t>
            </a:r>
          </a:p>
          <a:p>
            <a:pPr algn="l" marL="555152" indent="-277576" lvl="1">
              <a:lnSpc>
                <a:spcPts val="3599"/>
              </a:lnSpc>
              <a:buFont typeface="Arial"/>
              <a:buChar char="•"/>
            </a:pPr>
            <a:r>
              <a:rPr lang="en-US" sz="2571">
                <a:solidFill>
                  <a:srgbClr val="000000"/>
                </a:solidFill>
                <a:latin typeface="Canva Sans"/>
                <a:ea typeface="Canva Sans"/>
                <a:cs typeface="Canva Sans"/>
                <a:sym typeface="Canva Sans"/>
              </a:rPr>
              <a:t> If present in significant quan- tities, these Laves phases can lead to a breakdown of material properties by absorbing large concentrations of solute atoms which are the primary hardening elements of the super alloys.</a:t>
            </a:r>
          </a:p>
        </p:txBody>
      </p:sp>
      <p:sp>
        <p:nvSpPr>
          <p:cNvPr name="TextBox 4" id="4"/>
          <p:cNvSpPr txBox="true"/>
          <p:nvPr/>
        </p:nvSpPr>
        <p:spPr>
          <a:xfrm rot="0">
            <a:off x="8291579" y="6743334"/>
            <a:ext cx="7489759" cy="1800660"/>
          </a:xfrm>
          <a:prstGeom prst="rect">
            <a:avLst/>
          </a:prstGeom>
        </p:spPr>
        <p:txBody>
          <a:bodyPr anchor="t" rtlCol="false" tIns="0" lIns="0" bIns="0" rIns="0">
            <a:spAutoFit/>
          </a:bodyPr>
          <a:lstStyle/>
          <a:p>
            <a:pPr algn="l" marL="562374" indent="-281187" lvl="1">
              <a:lnSpc>
                <a:spcPts val="3646"/>
              </a:lnSpc>
              <a:buFont typeface="Arial"/>
              <a:buChar char="•"/>
            </a:pPr>
            <a:r>
              <a:rPr lang="en-US" sz="2604">
                <a:solidFill>
                  <a:srgbClr val="000000"/>
                </a:solidFill>
                <a:latin typeface="Canva Sans"/>
                <a:ea typeface="Canva Sans"/>
                <a:cs typeface="Canva Sans"/>
                <a:sym typeface="Canva Sans"/>
              </a:rPr>
              <a:t>can be avoided at lower heat input or higher scanning speed , since in that case time for atomic segregation won’t be there</a:t>
            </a:r>
          </a:p>
          <a:p>
            <a:pPr algn="l" marL="562374" indent="-281187" lvl="1">
              <a:lnSpc>
                <a:spcPts val="3646"/>
              </a:lnSpc>
              <a:buFont typeface="Arial"/>
              <a:buChar char="•"/>
            </a:pPr>
            <a:r>
              <a:rPr lang="en-US" sz="2604">
                <a:solidFill>
                  <a:srgbClr val="000000"/>
                </a:solidFill>
                <a:latin typeface="Canva Sans"/>
                <a:ea typeface="Canva Sans"/>
                <a:cs typeface="Canva Sans"/>
                <a:sym typeface="Canva Sans"/>
              </a:rPr>
              <a:t>proof of this point is on next page</a:t>
            </a:r>
            <a:r>
              <a:rPr lang="en-US" sz="2604">
                <a:solidFill>
                  <a:srgbClr val="000000"/>
                </a:solidFill>
                <a:latin typeface="Canva Sans"/>
                <a:ea typeface="Canva Sans"/>
                <a:cs typeface="Canva Sans"/>
                <a:sym typeface="Canva Sans"/>
              </a:rPr>
              <a:t> </a:t>
            </a:r>
          </a:p>
        </p:txBody>
      </p:sp>
      <p:grpSp>
        <p:nvGrpSpPr>
          <p:cNvPr name="Group 5" id="5"/>
          <p:cNvGrpSpPr/>
          <p:nvPr/>
        </p:nvGrpSpPr>
        <p:grpSpPr>
          <a:xfrm rot="0">
            <a:off x="-763240" y="-475484"/>
            <a:ext cx="7771187" cy="1437509"/>
            <a:chOff x="0" y="0"/>
            <a:chExt cx="1499388" cy="277356"/>
          </a:xfrm>
        </p:grpSpPr>
        <p:sp>
          <p:nvSpPr>
            <p:cNvPr name="Freeform 6" id="6"/>
            <p:cNvSpPr/>
            <p:nvPr/>
          </p:nvSpPr>
          <p:spPr>
            <a:xfrm flipH="false" flipV="false" rot="0">
              <a:off x="0" y="0"/>
              <a:ext cx="1499388" cy="277356"/>
            </a:xfrm>
            <a:custGeom>
              <a:avLst/>
              <a:gdLst/>
              <a:ahLst/>
              <a:cxnLst/>
              <a:rect r="r" b="b" t="t" l="l"/>
              <a:pathLst>
                <a:path h="277356" w="1499388">
                  <a:moveTo>
                    <a:pt x="203200" y="0"/>
                  </a:moveTo>
                  <a:lnTo>
                    <a:pt x="1499388" y="0"/>
                  </a:lnTo>
                  <a:lnTo>
                    <a:pt x="1296188" y="277356"/>
                  </a:lnTo>
                  <a:lnTo>
                    <a:pt x="0" y="277356"/>
                  </a:lnTo>
                  <a:lnTo>
                    <a:pt x="203200" y="0"/>
                  </a:lnTo>
                  <a:close/>
                </a:path>
              </a:pathLst>
            </a:custGeom>
            <a:solidFill>
              <a:srgbClr val="363636"/>
            </a:solidFill>
          </p:spPr>
        </p:sp>
        <p:sp>
          <p:nvSpPr>
            <p:cNvPr name="TextBox 7" id="7"/>
            <p:cNvSpPr txBox="true"/>
            <p:nvPr/>
          </p:nvSpPr>
          <p:spPr>
            <a:xfrm>
              <a:off x="101600" y="-19050"/>
              <a:ext cx="1296188" cy="296406"/>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1626785" y="9337600"/>
            <a:ext cx="7771187" cy="1437509"/>
            <a:chOff x="0" y="0"/>
            <a:chExt cx="1499388" cy="277356"/>
          </a:xfrm>
        </p:grpSpPr>
        <p:sp>
          <p:nvSpPr>
            <p:cNvPr name="Freeform 9" id="9"/>
            <p:cNvSpPr/>
            <p:nvPr/>
          </p:nvSpPr>
          <p:spPr>
            <a:xfrm flipH="false" flipV="false" rot="0">
              <a:off x="0" y="0"/>
              <a:ext cx="1499388" cy="277356"/>
            </a:xfrm>
            <a:custGeom>
              <a:avLst/>
              <a:gdLst/>
              <a:ahLst/>
              <a:cxnLst/>
              <a:rect r="r" b="b" t="t" l="l"/>
              <a:pathLst>
                <a:path h="277356" w="1499388">
                  <a:moveTo>
                    <a:pt x="203200" y="0"/>
                  </a:moveTo>
                  <a:lnTo>
                    <a:pt x="1499388" y="0"/>
                  </a:lnTo>
                  <a:lnTo>
                    <a:pt x="1296188" y="277356"/>
                  </a:lnTo>
                  <a:lnTo>
                    <a:pt x="0" y="277356"/>
                  </a:lnTo>
                  <a:lnTo>
                    <a:pt x="203200" y="0"/>
                  </a:lnTo>
                  <a:close/>
                </a:path>
              </a:pathLst>
            </a:custGeom>
            <a:solidFill>
              <a:srgbClr val="363636"/>
            </a:solidFill>
          </p:spPr>
        </p:sp>
        <p:sp>
          <p:nvSpPr>
            <p:cNvPr name="TextBox 10" id="10"/>
            <p:cNvSpPr txBox="true"/>
            <p:nvPr/>
          </p:nvSpPr>
          <p:spPr>
            <a:xfrm>
              <a:off x="101600" y="-19050"/>
              <a:ext cx="1296188" cy="296406"/>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047750" y="1028700"/>
            <a:ext cx="6018102" cy="7896649"/>
          </a:xfrm>
          <a:custGeom>
            <a:avLst/>
            <a:gdLst/>
            <a:ahLst/>
            <a:cxnLst/>
            <a:rect r="r" b="b" t="t" l="l"/>
            <a:pathLst>
              <a:path h="7896649" w="6018102">
                <a:moveTo>
                  <a:pt x="0" y="0"/>
                </a:moveTo>
                <a:lnTo>
                  <a:pt x="6018102" y="0"/>
                </a:lnTo>
                <a:lnTo>
                  <a:pt x="6018102" y="7896649"/>
                </a:lnTo>
                <a:lnTo>
                  <a:pt x="0" y="7896649"/>
                </a:lnTo>
                <a:lnTo>
                  <a:pt x="0" y="0"/>
                </a:lnTo>
                <a:close/>
              </a:path>
            </a:pathLst>
          </a:custGeom>
          <a:blipFill>
            <a:blip r:embed="rId2"/>
            <a:stretch>
              <a:fillRect l="-10044" t="0" r="-8987" b="-10965"/>
            </a:stretch>
          </a:blipFill>
          <a:ln w="142875" cap="sq">
            <a:solidFill>
              <a:srgbClr val="000000"/>
            </a:solidFill>
            <a:prstDash val="solid"/>
            <a:miter/>
          </a:ln>
        </p:spPr>
      </p:sp>
      <p:sp>
        <p:nvSpPr>
          <p:cNvPr name="TextBox 3" id="3"/>
          <p:cNvSpPr txBox="true"/>
          <p:nvPr/>
        </p:nvSpPr>
        <p:spPr>
          <a:xfrm rot="0">
            <a:off x="9144000" y="2408622"/>
            <a:ext cx="6874814" cy="3435571"/>
          </a:xfrm>
          <a:prstGeom prst="rect">
            <a:avLst/>
          </a:prstGeom>
        </p:spPr>
        <p:txBody>
          <a:bodyPr anchor="t" rtlCol="false" tIns="0" lIns="0" bIns="0" rIns="0">
            <a:spAutoFit/>
          </a:bodyPr>
          <a:lstStyle/>
          <a:p>
            <a:pPr algn="l" marL="699602" indent="-349801" lvl="1">
              <a:lnSpc>
                <a:spcPts val="4536"/>
              </a:lnSpc>
              <a:buFont typeface="Arial"/>
              <a:buChar char="•"/>
            </a:pPr>
            <a:r>
              <a:rPr lang="en-US" sz="3240">
                <a:solidFill>
                  <a:srgbClr val="000000"/>
                </a:solidFill>
                <a:latin typeface="Canva Sans"/>
                <a:ea typeface="Canva Sans"/>
                <a:cs typeface="Canva Sans"/>
                <a:sym typeface="Canva Sans"/>
              </a:rPr>
              <a:t>Fig. 8 shows an EPMA mapping of the fusion zone for a scanning speed of 2.0 m/min. </a:t>
            </a:r>
          </a:p>
          <a:p>
            <a:pPr algn="l" marL="699602" indent="-349801" lvl="1">
              <a:lnSpc>
                <a:spcPts val="4536"/>
              </a:lnSpc>
              <a:buFont typeface="Arial"/>
              <a:buChar char="•"/>
            </a:pPr>
            <a:r>
              <a:rPr lang="en-US" sz="3240">
                <a:solidFill>
                  <a:srgbClr val="000000"/>
                </a:solidFill>
                <a:latin typeface="Canva Sans"/>
                <a:ea typeface="Canva Sans"/>
                <a:cs typeface="Canva Sans"/>
                <a:sym typeface="Canva Sans"/>
              </a:rPr>
              <a:t>no atomic segregation, uniform atomic distribution at high scanning speed</a:t>
            </a:r>
            <a:r>
              <a:rPr lang="en-US" sz="3240">
                <a:solidFill>
                  <a:srgbClr val="000000"/>
                </a:solidFill>
                <a:latin typeface="Canva Sans"/>
                <a:ea typeface="Canva Sans"/>
                <a:cs typeface="Canva Sans"/>
                <a:sym typeface="Canva Sans"/>
              </a:rPr>
              <a:t> </a:t>
            </a:r>
          </a:p>
        </p:txBody>
      </p:sp>
      <p:grpSp>
        <p:nvGrpSpPr>
          <p:cNvPr name="Group 4" id="4"/>
          <p:cNvGrpSpPr/>
          <p:nvPr/>
        </p:nvGrpSpPr>
        <p:grpSpPr>
          <a:xfrm rot="0">
            <a:off x="8344428" y="7154895"/>
            <a:ext cx="9249437" cy="1137823"/>
            <a:chOff x="0" y="0"/>
            <a:chExt cx="2436066" cy="299674"/>
          </a:xfrm>
        </p:grpSpPr>
        <p:sp>
          <p:nvSpPr>
            <p:cNvPr name="Freeform 5" id="5"/>
            <p:cNvSpPr/>
            <p:nvPr/>
          </p:nvSpPr>
          <p:spPr>
            <a:xfrm flipH="false" flipV="false" rot="0">
              <a:off x="0" y="0"/>
              <a:ext cx="2436066" cy="299674"/>
            </a:xfrm>
            <a:custGeom>
              <a:avLst/>
              <a:gdLst/>
              <a:ahLst/>
              <a:cxnLst/>
              <a:rect r="r" b="b" t="t" l="l"/>
              <a:pathLst>
                <a:path h="299674" w="2436066">
                  <a:moveTo>
                    <a:pt x="0" y="0"/>
                  </a:moveTo>
                  <a:lnTo>
                    <a:pt x="2436066" y="0"/>
                  </a:lnTo>
                  <a:lnTo>
                    <a:pt x="2436066" y="299674"/>
                  </a:lnTo>
                  <a:lnTo>
                    <a:pt x="0" y="299674"/>
                  </a:lnTo>
                  <a:close/>
                </a:path>
              </a:pathLst>
            </a:custGeom>
            <a:solidFill>
              <a:srgbClr val="727070"/>
            </a:solidFill>
          </p:spPr>
        </p:sp>
        <p:sp>
          <p:nvSpPr>
            <p:cNvPr name="TextBox 6" id="6"/>
            <p:cNvSpPr txBox="true"/>
            <p:nvPr/>
          </p:nvSpPr>
          <p:spPr>
            <a:xfrm>
              <a:off x="0" y="-19050"/>
              <a:ext cx="2436066" cy="318724"/>
            </a:xfrm>
            <a:prstGeom prst="rect">
              <a:avLst/>
            </a:prstGeom>
          </p:spPr>
          <p:txBody>
            <a:bodyPr anchor="ctr" rtlCol="false" tIns="50800" lIns="50800" bIns="50800" rIns="50800"/>
            <a:lstStyle/>
            <a:p>
              <a:pPr algn="ctr">
                <a:lnSpc>
                  <a:spcPts val="2859"/>
                </a:lnSpc>
              </a:pPr>
              <a:r>
                <a:rPr lang="en-US" sz="2199">
                  <a:solidFill>
                    <a:srgbClr val="FFFFFF"/>
                  </a:solidFill>
                  <a:latin typeface="Open Sauce"/>
                  <a:ea typeface="Open Sauce"/>
                  <a:cs typeface="Open Sauce"/>
                  <a:sym typeface="Open Sauce"/>
                </a:rPr>
                <a:t>NOTE:  EPMA-ELECTRON PROBE ANALYSIS</a:t>
              </a:r>
            </a:p>
          </p:txBody>
        </p:sp>
      </p:grpSp>
      <p:grpSp>
        <p:nvGrpSpPr>
          <p:cNvPr name="Group 7" id="7"/>
          <p:cNvGrpSpPr/>
          <p:nvPr/>
        </p:nvGrpSpPr>
        <p:grpSpPr>
          <a:xfrm rot="0">
            <a:off x="12085550" y="-131220"/>
            <a:ext cx="9534019" cy="1112295"/>
            <a:chOff x="0" y="0"/>
            <a:chExt cx="1876002" cy="218865"/>
          </a:xfrm>
        </p:grpSpPr>
        <p:sp>
          <p:nvSpPr>
            <p:cNvPr name="Freeform 8" id="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9" id="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2750508" y="9174705"/>
            <a:ext cx="9534019" cy="1112295"/>
            <a:chOff x="0" y="0"/>
            <a:chExt cx="1876002" cy="218865"/>
          </a:xfrm>
        </p:grpSpPr>
        <p:sp>
          <p:nvSpPr>
            <p:cNvPr name="Freeform 11" id="11"/>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2" id="12"/>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8871780" y="23112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19451" t="-2077" r="-55370" b="-1520"/>
              </a:stretch>
            </a:blipFill>
          </p:spPr>
        </p:sp>
      </p:grpSp>
      <p:grpSp>
        <p:nvGrpSpPr>
          <p:cNvPr name="Group 7" id="7"/>
          <p:cNvGrpSpPr/>
          <p:nvPr/>
        </p:nvGrpSpPr>
        <p:grpSpPr>
          <a:xfrm rot="0">
            <a:off x="1028700" y="3731141"/>
            <a:ext cx="1374213" cy="1341303"/>
            <a:chOff x="0" y="0"/>
            <a:chExt cx="832743" cy="812800"/>
          </a:xfrm>
        </p:grpSpPr>
        <p:sp>
          <p:nvSpPr>
            <p:cNvPr name="Freeform 8" id="8"/>
            <p:cNvSpPr/>
            <p:nvPr/>
          </p:nvSpPr>
          <p:spPr>
            <a:xfrm flipH="false" flipV="false" rot="0">
              <a:off x="0" y="0"/>
              <a:ext cx="832742" cy="812800"/>
            </a:xfrm>
            <a:custGeom>
              <a:avLst/>
              <a:gdLst/>
              <a:ahLst/>
              <a:cxnLst/>
              <a:rect r="r" b="b" t="t" l="l"/>
              <a:pathLst>
                <a:path h="812800" w="832742">
                  <a:moveTo>
                    <a:pt x="416371" y="0"/>
                  </a:moveTo>
                  <a:cubicBezTo>
                    <a:pt x="186416" y="0"/>
                    <a:pt x="0" y="181951"/>
                    <a:pt x="0" y="406400"/>
                  </a:cubicBezTo>
                  <a:cubicBezTo>
                    <a:pt x="0" y="630849"/>
                    <a:pt x="186416" y="812800"/>
                    <a:pt x="416371" y="812800"/>
                  </a:cubicBezTo>
                  <a:cubicBezTo>
                    <a:pt x="646327" y="812800"/>
                    <a:pt x="832742" y="630849"/>
                    <a:pt x="832742" y="406400"/>
                  </a:cubicBezTo>
                  <a:cubicBezTo>
                    <a:pt x="832742" y="181951"/>
                    <a:pt x="646327" y="0"/>
                    <a:pt x="416371" y="0"/>
                  </a:cubicBezTo>
                  <a:close/>
                </a:path>
              </a:pathLst>
            </a:custGeom>
            <a:solidFill>
              <a:srgbClr val="010101"/>
            </a:solidFill>
          </p:spPr>
        </p:sp>
        <p:sp>
          <p:nvSpPr>
            <p:cNvPr name="TextBox 9" id="9"/>
            <p:cNvSpPr txBox="true"/>
            <p:nvPr/>
          </p:nvSpPr>
          <p:spPr>
            <a:xfrm>
              <a:off x="78070" y="57150"/>
              <a:ext cx="676603" cy="6794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028700" y="5480673"/>
            <a:ext cx="1374213" cy="1341303"/>
            <a:chOff x="0" y="0"/>
            <a:chExt cx="832743" cy="812800"/>
          </a:xfrm>
        </p:grpSpPr>
        <p:sp>
          <p:nvSpPr>
            <p:cNvPr name="Freeform 11" id="11"/>
            <p:cNvSpPr/>
            <p:nvPr/>
          </p:nvSpPr>
          <p:spPr>
            <a:xfrm flipH="false" flipV="false" rot="0">
              <a:off x="0" y="0"/>
              <a:ext cx="832742" cy="812800"/>
            </a:xfrm>
            <a:custGeom>
              <a:avLst/>
              <a:gdLst/>
              <a:ahLst/>
              <a:cxnLst/>
              <a:rect r="r" b="b" t="t" l="l"/>
              <a:pathLst>
                <a:path h="812800" w="832742">
                  <a:moveTo>
                    <a:pt x="416371" y="0"/>
                  </a:moveTo>
                  <a:cubicBezTo>
                    <a:pt x="186416" y="0"/>
                    <a:pt x="0" y="181951"/>
                    <a:pt x="0" y="406400"/>
                  </a:cubicBezTo>
                  <a:cubicBezTo>
                    <a:pt x="0" y="630849"/>
                    <a:pt x="186416" y="812800"/>
                    <a:pt x="416371" y="812800"/>
                  </a:cubicBezTo>
                  <a:cubicBezTo>
                    <a:pt x="646327" y="812800"/>
                    <a:pt x="832742" y="630849"/>
                    <a:pt x="832742" y="406400"/>
                  </a:cubicBezTo>
                  <a:cubicBezTo>
                    <a:pt x="832742" y="181951"/>
                    <a:pt x="646327" y="0"/>
                    <a:pt x="416371" y="0"/>
                  </a:cubicBezTo>
                  <a:close/>
                </a:path>
              </a:pathLst>
            </a:custGeom>
            <a:solidFill>
              <a:srgbClr val="010101"/>
            </a:solidFill>
          </p:spPr>
        </p:sp>
        <p:sp>
          <p:nvSpPr>
            <p:cNvPr name="TextBox 12" id="12"/>
            <p:cNvSpPr txBox="true"/>
            <p:nvPr/>
          </p:nvSpPr>
          <p:spPr>
            <a:xfrm>
              <a:off x="78070" y="57150"/>
              <a:ext cx="676603"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3950263" y="803081"/>
            <a:ext cx="15859325" cy="2258023"/>
            <a:chOff x="0" y="0"/>
            <a:chExt cx="1537211" cy="218865"/>
          </a:xfrm>
        </p:grpSpPr>
        <p:sp>
          <p:nvSpPr>
            <p:cNvPr name="Freeform 14" id="14"/>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5" id="15"/>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028700" y="7231551"/>
            <a:ext cx="1374213" cy="1341303"/>
            <a:chOff x="0" y="0"/>
            <a:chExt cx="832743" cy="812800"/>
          </a:xfrm>
        </p:grpSpPr>
        <p:sp>
          <p:nvSpPr>
            <p:cNvPr name="Freeform 17" id="17"/>
            <p:cNvSpPr/>
            <p:nvPr/>
          </p:nvSpPr>
          <p:spPr>
            <a:xfrm flipH="false" flipV="false" rot="0">
              <a:off x="0" y="0"/>
              <a:ext cx="832742" cy="812800"/>
            </a:xfrm>
            <a:custGeom>
              <a:avLst/>
              <a:gdLst/>
              <a:ahLst/>
              <a:cxnLst/>
              <a:rect r="r" b="b" t="t" l="l"/>
              <a:pathLst>
                <a:path h="812800" w="832742">
                  <a:moveTo>
                    <a:pt x="416371" y="0"/>
                  </a:moveTo>
                  <a:cubicBezTo>
                    <a:pt x="186416" y="0"/>
                    <a:pt x="0" y="181951"/>
                    <a:pt x="0" y="406400"/>
                  </a:cubicBezTo>
                  <a:cubicBezTo>
                    <a:pt x="0" y="630849"/>
                    <a:pt x="186416" y="812800"/>
                    <a:pt x="416371" y="812800"/>
                  </a:cubicBezTo>
                  <a:cubicBezTo>
                    <a:pt x="646327" y="812800"/>
                    <a:pt x="832742" y="630849"/>
                    <a:pt x="832742" y="406400"/>
                  </a:cubicBezTo>
                  <a:cubicBezTo>
                    <a:pt x="832742" y="181951"/>
                    <a:pt x="646327" y="0"/>
                    <a:pt x="416371" y="0"/>
                  </a:cubicBezTo>
                  <a:close/>
                </a:path>
              </a:pathLst>
            </a:custGeom>
            <a:solidFill>
              <a:srgbClr val="000000"/>
            </a:solidFill>
          </p:spPr>
        </p:sp>
        <p:sp>
          <p:nvSpPr>
            <p:cNvPr name="TextBox 18" id="18"/>
            <p:cNvSpPr txBox="true"/>
            <p:nvPr/>
          </p:nvSpPr>
          <p:spPr>
            <a:xfrm>
              <a:off x="78070" y="57150"/>
              <a:ext cx="676603" cy="679450"/>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2581371" y="3843728"/>
            <a:ext cx="7723452" cy="1039645"/>
          </a:xfrm>
          <a:prstGeom prst="rect">
            <a:avLst/>
          </a:prstGeom>
        </p:spPr>
        <p:txBody>
          <a:bodyPr anchor="t" rtlCol="false" tIns="0" lIns="0" bIns="0" rIns="0">
            <a:spAutoFit/>
          </a:bodyPr>
          <a:lstStyle/>
          <a:p>
            <a:pPr algn="l" marL="0" indent="0" lvl="0">
              <a:lnSpc>
                <a:spcPts val="2789"/>
              </a:lnSpc>
              <a:spcBef>
                <a:spcPct val="0"/>
              </a:spcBef>
            </a:pPr>
            <a:r>
              <a:rPr lang="en-US" sz="2021" spc="198">
                <a:solidFill>
                  <a:srgbClr val="231F20"/>
                </a:solidFill>
                <a:latin typeface="Montserrat Light"/>
                <a:ea typeface="Montserrat Light"/>
                <a:cs typeface="Montserrat Light"/>
                <a:sym typeface="Montserrat Light"/>
              </a:rPr>
              <a:t>Nd:YAG (Neodymium-doped Yttrium Aluminum Garnet) laser welding is a well-established technique for joining various metals and alloys.</a:t>
            </a:r>
          </a:p>
        </p:txBody>
      </p:sp>
      <p:sp>
        <p:nvSpPr>
          <p:cNvPr name="TextBox 20" id="20"/>
          <p:cNvSpPr txBox="true"/>
          <p:nvPr/>
        </p:nvSpPr>
        <p:spPr>
          <a:xfrm rot="0">
            <a:off x="1028700" y="1148103"/>
            <a:ext cx="8615690" cy="1189279"/>
          </a:xfrm>
          <a:prstGeom prst="rect">
            <a:avLst/>
          </a:prstGeom>
        </p:spPr>
        <p:txBody>
          <a:bodyPr anchor="t" rtlCol="false" tIns="0" lIns="0" bIns="0" rIns="0">
            <a:spAutoFit/>
          </a:bodyPr>
          <a:lstStyle/>
          <a:p>
            <a:pPr algn="ctr" marL="0" indent="0" lvl="0">
              <a:lnSpc>
                <a:spcPts val="9606"/>
              </a:lnSpc>
              <a:spcBef>
                <a:spcPct val="0"/>
              </a:spcBef>
            </a:pPr>
            <a:r>
              <a:rPr lang="en-US" sz="6961" spc="55">
                <a:solidFill>
                  <a:srgbClr val="FFFFFF"/>
                </a:solidFill>
                <a:latin typeface="Archivo Black"/>
                <a:ea typeface="Archivo Black"/>
                <a:cs typeface="Archivo Black"/>
                <a:sym typeface="Archivo Black"/>
              </a:rPr>
              <a:t>INTRODUCTION:</a:t>
            </a:r>
          </a:p>
        </p:txBody>
      </p:sp>
      <p:sp>
        <p:nvSpPr>
          <p:cNvPr name="TextBox 21" id="21"/>
          <p:cNvSpPr txBox="true"/>
          <p:nvPr/>
        </p:nvSpPr>
        <p:spPr>
          <a:xfrm rot="0">
            <a:off x="2581371" y="5638133"/>
            <a:ext cx="8355072" cy="1689631"/>
          </a:xfrm>
          <a:prstGeom prst="rect">
            <a:avLst/>
          </a:prstGeom>
        </p:spPr>
        <p:txBody>
          <a:bodyPr anchor="t" rtlCol="false" tIns="0" lIns="0" bIns="0" rIns="0">
            <a:spAutoFit/>
          </a:bodyPr>
          <a:lstStyle/>
          <a:p>
            <a:pPr algn="l">
              <a:lnSpc>
                <a:spcPts val="2789"/>
              </a:lnSpc>
            </a:pPr>
            <a:r>
              <a:rPr lang="en-US" sz="2021" spc="198">
                <a:solidFill>
                  <a:srgbClr val="231F20"/>
                </a:solidFill>
                <a:latin typeface="Montserrat Light"/>
                <a:ea typeface="Montserrat Light"/>
                <a:cs typeface="Montserrat Light"/>
                <a:sym typeface="Montserrat Light"/>
              </a:rPr>
              <a:t>It utilizes a high powered solid-state laser known as a Nd:YAG laser to create a localized molten pool and join metal components together.</a:t>
            </a:r>
          </a:p>
          <a:p>
            <a:pPr algn="l">
              <a:lnSpc>
                <a:spcPts val="2651"/>
              </a:lnSpc>
            </a:pPr>
          </a:p>
          <a:p>
            <a:pPr algn="l" marL="0" indent="0" lvl="0">
              <a:lnSpc>
                <a:spcPts val="2513"/>
              </a:lnSpc>
              <a:spcBef>
                <a:spcPct val="0"/>
              </a:spcBef>
            </a:pPr>
          </a:p>
        </p:txBody>
      </p:sp>
      <p:sp>
        <p:nvSpPr>
          <p:cNvPr name="TextBox 22" id="22"/>
          <p:cNvSpPr txBox="true"/>
          <p:nvPr/>
        </p:nvSpPr>
        <p:spPr>
          <a:xfrm rot="0">
            <a:off x="2581371" y="7410211"/>
            <a:ext cx="8355072" cy="1039645"/>
          </a:xfrm>
          <a:prstGeom prst="rect">
            <a:avLst/>
          </a:prstGeom>
        </p:spPr>
        <p:txBody>
          <a:bodyPr anchor="t" rtlCol="false" tIns="0" lIns="0" bIns="0" rIns="0">
            <a:spAutoFit/>
          </a:bodyPr>
          <a:lstStyle/>
          <a:p>
            <a:pPr algn="l" marL="0" indent="0" lvl="0">
              <a:lnSpc>
                <a:spcPts val="2789"/>
              </a:lnSpc>
              <a:spcBef>
                <a:spcPct val="0"/>
              </a:spcBef>
            </a:pPr>
            <a:r>
              <a:rPr lang="en-US" sz="2021" spc="198">
                <a:solidFill>
                  <a:srgbClr val="231F20"/>
                </a:solidFill>
                <a:latin typeface="Montserrat Light"/>
                <a:ea typeface="Montserrat Light"/>
                <a:cs typeface="Montserrat Light"/>
                <a:sym typeface="Montserrat Light"/>
              </a:rPr>
              <a:t>Nd:YAG lasers operate in two variants either pulsed or continuous-wave type, offering versatility in welding applications.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8765" y="386828"/>
            <a:ext cx="7153207" cy="8505163"/>
          </a:xfrm>
          <a:custGeom>
            <a:avLst/>
            <a:gdLst/>
            <a:ahLst/>
            <a:cxnLst/>
            <a:rect r="r" b="b" t="t" l="l"/>
            <a:pathLst>
              <a:path h="8505163" w="7153207">
                <a:moveTo>
                  <a:pt x="0" y="0"/>
                </a:moveTo>
                <a:lnTo>
                  <a:pt x="7153206" y="0"/>
                </a:lnTo>
                <a:lnTo>
                  <a:pt x="7153206" y="8505162"/>
                </a:lnTo>
                <a:lnTo>
                  <a:pt x="0" y="8505162"/>
                </a:lnTo>
                <a:lnTo>
                  <a:pt x="0" y="0"/>
                </a:lnTo>
                <a:close/>
              </a:path>
            </a:pathLst>
          </a:custGeom>
          <a:blipFill>
            <a:blip r:embed="rId2"/>
            <a:stretch>
              <a:fillRect l="0" t="0" r="0" b="0"/>
            </a:stretch>
          </a:blipFill>
          <a:ln w="104775" cap="sq">
            <a:solidFill>
              <a:srgbClr val="000000"/>
            </a:solidFill>
            <a:prstDash val="solid"/>
            <a:miter/>
          </a:ln>
        </p:spPr>
      </p:sp>
      <p:sp>
        <p:nvSpPr>
          <p:cNvPr name="Freeform 3" id="3"/>
          <p:cNvSpPr/>
          <p:nvPr/>
        </p:nvSpPr>
        <p:spPr>
          <a:xfrm flipH="false" flipV="false" rot="0">
            <a:off x="13902645" y="5761952"/>
            <a:ext cx="3676440" cy="2806478"/>
          </a:xfrm>
          <a:custGeom>
            <a:avLst/>
            <a:gdLst/>
            <a:ahLst/>
            <a:cxnLst/>
            <a:rect r="r" b="b" t="t" l="l"/>
            <a:pathLst>
              <a:path h="2806478" w="3676440">
                <a:moveTo>
                  <a:pt x="0" y="0"/>
                </a:moveTo>
                <a:lnTo>
                  <a:pt x="3676440" y="0"/>
                </a:lnTo>
                <a:lnTo>
                  <a:pt x="3676440" y="2806478"/>
                </a:lnTo>
                <a:lnTo>
                  <a:pt x="0" y="2806478"/>
                </a:lnTo>
                <a:lnTo>
                  <a:pt x="0" y="0"/>
                </a:lnTo>
                <a:close/>
              </a:path>
            </a:pathLst>
          </a:custGeom>
          <a:blipFill>
            <a:blip r:embed="rId3"/>
            <a:stretch>
              <a:fillRect l="0" t="-3213" r="0" b="-1837"/>
            </a:stretch>
          </a:blipFill>
        </p:spPr>
      </p:sp>
      <p:sp>
        <p:nvSpPr>
          <p:cNvPr name="TextBox 4" id="4"/>
          <p:cNvSpPr txBox="true"/>
          <p:nvPr/>
        </p:nvSpPr>
        <p:spPr>
          <a:xfrm rot="0">
            <a:off x="7858221" y="1448427"/>
            <a:ext cx="7882643" cy="4002717"/>
          </a:xfrm>
          <a:prstGeom prst="rect">
            <a:avLst/>
          </a:prstGeom>
        </p:spPr>
        <p:txBody>
          <a:bodyPr anchor="t" rtlCol="false" tIns="0" lIns="0" bIns="0" rIns="0">
            <a:spAutoFit/>
          </a:bodyPr>
          <a:lstStyle/>
          <a:p>
            <a:pPr algn="l" marL="549589" indent="-274794" lvl="1">
              <a:lnSpc>
                <a:spcPts val="3563"/>
              </a:lnSpc>
              <a:buFont typeface="Arial"/>
              <a:buChar char="•"/>
            </a:pPr>
            <a:r>
              <a:rPr lang="en-US" sz="2545">
                <a:solidFill>
                  <a:srgbClr val="000000"/>
                </a:solidFill>
                <a:latin typeface="Canva Sans"/>
                <a:ea typeface="Canva Sans"/>
                <a:cs typeface="Canva Sans"/>
                <a:sym typeface="Canva Sans"/>
              </a:rPr>
              <a:t> EBSD images from the base metal along with the center of the fusion zone are presented for various scanning speeds in Fig. 9</a:t>
            </a:r>
          </a:p>
          <a:p>
            <a:pPr algn="l" marL="549589" indent="-274794" lvl="1">
              <a:lnSpc>
                <a:spcPts val="3563"/>
              </a:lnSpc>
              <a:buFont typeface="Arial"/>
              <a:buChar char="•"/>
            </a:pPr>
            <a:r>
              <a:rPr lang="en-US" sz="2545">
                <a:solidFill>
                  <a:srgbClr val="000000"/>
                </a:solidFill>
                <a:latin typeface="Canva Sans"/>
                <a:ea typeface="Canva Sans"/>
                <a:cs typeface="Canva Sans"/>
                <a:sym typeface="Canva Sans"/>
              </a:rPr>
              <a:t>The base metal average grain size was found to be 9 μm</a:t>
            </a:r>
          </a:p>
          <a:p>
            <a:pPr algn="l" marL="549589" indent="-274794" lvl="1">
              <a:lnSpc>
                <a:spcPts val="3563"/>
              </a:lnSpc>
              <a:buFont typeface="Arial"/>
              <a:buChar char="•"/>
            </a:pPr>
            <a:r>
              <a:rPr lang="en-US" sz="2545">
                <a:solidFill>
                  <a:srgbClr val="000000"/>
                </a:solidFill>
                <a:latin typeface="Canva Sans"/>
                <a:ea typeface="Canva Sans"/>
                <a:cs typeface="Canva Sans"/>
                <a:sym typeface="Canva Sans"/>
              </a:rPr>
              <a:t>repeated black marks = pearlite ( another example of atomic segregation)</a:t>
            </a:r>
          </a:p>
          <a:p>
            <a:pPr algn="l" marL="549589" indent="-274794" lvl="1">
              <a:lnSpc>
                <a:spcPts val="3563"/>
              </a:lnSpc>
              <a:buFont typeface="Arial"/>
              <a:buChar char="•"/>
            </a:pPr>
            <a:r>
              <a:rPr lang="en-US" sz="2545">
                <a:solidFill>
                  <a:srgbClr val="000000"/>
                </a:solidFill>
                <a:latin typeface="Canva Sans"/>
                <a:ea typeface="Canva Sans"/>
                <a:cs typeface="Canva Sans"/>
                <a:sym typeface="Canva Sans"/>
              </a:rPr>
              <a:t> Grain size is inversely proportional to scanning speed.</a:t>
            </a:r>
          </a:p>
        </p:txBody>
      </p:sp>
      <p:sp>
        <p:nvSpPr>
          <p:cNvPr name="TextBox 5" id="5"/>
          <p:cNvSpPr txBox="true"/>
          <p:nvPr/>
        </p:nvSpPr>
        <p:spPr>
          <a:xfrm rot="0">
            <a:off x="7858221" y="5704802"/>
            <a:ext cx="5564836" cy="2649057"/>
          </a:xfrm>
          <a:prstGeom prst="rect">
            <a:avLst/>
          </a:prstGeom>
        </p:spPr>
        <p:txBody>
          <a:bodyPr anchor="t" rtlCol="false" tIns="0" lIns="0" bIns="0" rIns="0">
            <a:spAutoFit/>
          </a:bodyPr>
          <a:lstStyle/>
          <a:p>
            <a:pPr algn="l" marL="542316" indent="-271158" lvl="1">
              <a:lnSpc>
                <a:spcPts val="3516"/>
              </a:lnSpc>
              <a:buFont typeface="Arial"/>
              <a:buChar char="•"/>
            </a:pPr>
            <a:r>
              <a:rPr lang="en-US" sz="2511">
                <a:solidFill>
                  <a:srgbClr val="000000"/>
                </a:solidFill>
                <a:latin typeface="Canva Sans"/>
                <a:ea typeface="Canva Sans"/>
                <a:cs typeface="Canva Sans"/>
                <a:sym typeface="Canva Sans"/>
              </a:rPr>
              <a:t>reason - The larger heat inputs associated with the lower scanning speeds implies lower cooling rates and adequate time for the austenite grains to coarsen. </a:t>
            </a:r>
          </a:p>
        </p:txBody>
      </p:sp>
      <p:grpSp>
        <p:nvGrpSpPr>
          <p:cNvPr name="Group 6" id="6"/>
          <p:cNvGrpSpPr/>
          <p:nvPr/>
        </p:nvGrpSpPr>
        <p:grpSpPr>
          <a:xfrm rot="0">
            <a:off x="12085550" y="-131220"/>
            <a:ext cx="9534019" cy="1112295"/>
            <a:chOff x="0" y="0"/>
            <a:chExt cx="1876002" cy="218865"/>
          </a:xfrm>
        </p:grpSpPr>
        <p:sp>
          <p:nvSpPr>
            <p:cNvPr name="Freeform 7" id="7"/>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8" id="8"/>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2750508" y="9174705"/>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94934" y="300366"/>
            <a:ext cx="9661234" cy="3775932"/>
          </a:xfrm>
          <a:custGeom>
            <a:avLst/>
            <a:gdLst/>
            <a:ahLst/>
            <a:cxnLst/>
            <a:rect r="r" b="b" t="t" l="l"/>
            <a:pathLst>
              <a:path h="3775932" w="9661234">
                <a:moveTo>
                  <a:pt x="0" y="0"/>
                </a:moveTo>
                <a:lnTo>
                  <a:pt x="9661234" y="0"/>
                </a:lnTo>
                <a:lnTo>
                  <a:pt x="9661234" y="3775933"/>
                </a:lnTo>
                <a:lnTo>
                  <a:pt x="0" y="3775933"/>
                </a:lnTo>
                <a:lnTo>
                  <a:pt x="0" y="0"/>
                </a:lnTo>
                <a:close/>
              </a:path>
            </a:pathLst>
          </a:custGeom>
          <a:blipFill>
            <a:blip r:embed="rId2"/>
            <a:stretch>
              <a:fillRect l="0" t="0" r="0" b="0"/>
            </a:stretch>
          </a:blipFill>
          <a:ln w="95250" cap="sq">
            <a:solidFill>
              <a:srgbClr val="000000"/>
            </a:solidFill>
            <a:prstDash val="solid"/>
            <a:miter/>
          </a:ln>
        </p:spPr>
      </p:sp>
      <p:sp>
        <p:nvSpPr>
          <p:cNvPr name="Freeform 3" id="3"/>
          <p:cNvSpPr/>
          <p:nvPr/>
        </p:nvSpPr>
        <p:spPr>
          <a:xfrm flipH="false" flipV="false" rot="0">
            <a:off x="0" y="5406102"/>
            <a:ext cx="5078259" cy="4073168"/>
          </a:xfrm>
          <a:custGeom>
            <a:avLst/>
            <a:gdLst/>
            <a:ahLst/>
            <a:cxnLst/>
            <a:rect r="r" b="b" t="t" l="l"/>
            <a:pathLst>
              <a:path h="4073168" w="5078259">
                <a:moveTo>
                  <a:pt x="0" y="0"/>
                </a:moveTo>
                <a:lnTo>
                  <a:pt x="5078259" y="0"/>
                </a:lnTo>
                <a:lnTo>
                  <a:pt x="5078259" y="4073168"/>
                </a:lnTo>
                <a:lnTo>
                  <a:pt x="0" y="4073168"/>
                </a:lnTo>
                <a:lnTo>
                  <a:pt x="0" y="0"/>
                </a:lnTo>
                <a:close/>
              </a:path>
            </a:pathLst>
          </a:custGeom>
          <a:blipFill>
            <a:blip r:embed="rId3"/>
            <a:stretch>
              <a:fillRect l="-4982" t="-2233" r="0" b="0"/>
            </a:stretch>
          </a:blipFill>
          <a:ln w="95250" cap="sq">
            <a:solidFill>
              <a:srgbClr val="000000"/>
            </a:solidFill>
            <a:prstDash val="solid"/>
            <a:miter/>
          </a:ln>
        </p:spPr>
      </p:sp>
      <p:sp>
        <p:nvSpPr>
          <p:cNvPr name="TextBox 4" id="4"/>
          <p:cNvSpPr txBox="true"/>
          <p:nvPr/>
        </p:nvSpPr>
        <p:spPr>
          <a:xfrm rot="0">
            <a:off x="11088716" y="262266"/>
            <a:ext cx="5316082" cy="3964907"/>
          </a:xfrm>
          <a:prstGeom prst="rect">
            <a:avLst/>
          </a:prstGeom>
        </p:spPr>
        <p:txBody>
          <a:bodyPr anchor="t" rtlCol="false" tIns="0" lIns="0" bIns="0" rIns="0">
            <a:spAutoFit/>
          </a:bodyPr>
          <a:lstStyle/>
          <a:p>
            <a:pPr algn="l" marL="452498" indent="-226249" lvl="1">
              <a:lnSpc>
                <a:spcPts val="2934"/>
              </a:lnSpc>
              <a:buFont typeface="Arial"/>
              <a:buChar char="•"/>
            </a:pPr>
            <a:r>
              <a:rPr lang="en-US" sz="2095">
                <a:solidFill>
                  <a:srgbClr val="000000"/>
                </a:solidFill>
                <a:latin typeface="Canva Sans"/>
                <a:ea typeface="Canva Sans"/>
                <a:cs typeface="Canva Sans"/>
                <a:sym typeface="Canva Sans"/>
              </a:rPr>
              <a:t>showing  grain misorientation for base metal and fusion zone for scanning speed = 1.5 m/s</a:t>
            </a:r>
            <a:r>
              <a:rPr lang="en-US" sz="2095">
                <a:solidFill>
                  <a:srgbClr val="000000"/>
                </a:solidFill>
                <a:latin typeface="Canva Sans"/>
                <a:ea typeface="Canva Sans"/>
                <a:cs typeface="Canva Sans"/>
                <a:sym typeface="Canva Sans"/>
              </a:rPr>
              <a:t> </a:t>
            </a:r>
          </a:p>
          <a:p>
            <a:pPr algn="l" marL="452498" indent="-226249" lvl="1">
              <a:lnSpc>
                <a:spcPts val="2934"/>
              </a:lnSpc>
              <a:buFont typeface="Arial"/>
              <a:buChar char="•"/>
            </a:pPr>
            <a:r>
              <a:rPr lang="en-US" sz="2095">
                <a:solidFill>
                  <a:srgbClr val="000000"/>
                </a:solidFill>
                <a:latin typeface="Canva Sans"/>
                <a:ea typeface="Canva Sans"/>
                <a:cs typeface="Canva Sans"/>
                <a:sym typeface="Canva Sans"/>
              </a:rPr>
              <a:t>HAGB = base metal and LAGB = fusion zone</a:t>
            </a:r>
          </a:p>
          <a:p>
            <a:pPr algn="l" marL="452498" indent="-226249" lvl="1">
              <a:lnSpc>
                <a:spcPts val="2934"/>
              </a:lnSpc>
              <a:buFont typeface="Arial"/>
              <a:buChar char="•"/>
            </a:pPr>
            <a:r>
              <a:rPr lang="en-US" sz="2095">
                <a:solidFill>
                  <a:srgbClr val="000000"/>
                </a:solidFill>
                <a:latin typeface="Canva Sans"/>
                <a:ea typeface="Canva Sans"/>
                <a:cs typeface="Canva Sans"/>
                <a:sym typeface="Canva Sans"/>
              </a:rPr>
              <a:t>reason = This finding indicates that increasing scanning speed leads to more substructure boundaries being formed within the fusion zone while the grain boundaries are significantly reduced.</a:t>
            </a:r>
          </a:p>
        </p:txBody>
      </p:sp>
      <p:sp>
        <p:nvSpPr>
          <p:cNvPr name="TextBox 5" id="5"/>
          <p:cNvSpPr txBox="true"/>
          <p:nvPr/>
        </p:nvSpPr>
        <p:spPr>
          <a:xfrm rot="0">
            <a:off x="-927915" y="3981049"/>
            <a:ext cx="966123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Mechanical properties </a:t>
            </a:r>
          </a:p>
        </p:txBody>
      </p:sp>
      <p:sp>
        <p:nvSpPr>
          <p:cNvPr name="TextBox 6" id="6"/>
          <p:cNvSpPr txBox="true"/>
          <p:nvPr/>
        </p:nvSpPr>
        <p:spPr>
          <a:xfrm rot="0">
            <a:off x="8733319" y="5105400"/>
            <a:ext cx="9144000" cy="4465408"/>
          </a:xfrm>
          <a:prstGeom prst="rect">
            <a:avLst/>
          </a:prstGeom>
        </p:spPr>
        <p:txBody>
          <a:bodyPr anchor="t" rtlCol="false" tIns="0" lIns="0" bIns="0" rIns="0">
            <a:spAutoFit/>
          </a:bodyPr>
          <a:lstStyle/>
          <a:p>
            <a:pPr algn="l" marL="461748" indent="-230874" lvl="1">
              <a:lnSpc>
                <a:spcPts val="2994"/>
              </a:lnSpc>
              <a:buFont typeface="Arial"/>
              <a:buChar char="•"/>
            </a:pPr>
            <a:r>
              <a:rPr lang="en-US" sz="2138">
                <a:solidFill>
                  <a:srgbClr val="000000"/>
                </a:solidFill>
                <a:latin typeface="Canva Sans"/>
                <a:ea typeface="Canva Sans"/>
                <a:cs typeface="Canva Sans"/>
                <a:sym typeface="Canva Sans"/>
              </a:rPr>
              <a:t>The variation of microhardness across the weld joint at the central line for various scanning speeds is presented in Fig. 13.</a:t>
            </a:r>
          </a:p>
          <a:p>
            <a:pPr algn="l" marL="461748" indent="-230874" lvl="1">
              <a:lnSpc>
                <a:spcPts val="2994"/>
              </a:lnSpc>
              <a:buFont typeface="Arial"/>
              <a:buChar char="•"/>
            </a:pPr>
            <a:r>
              <a:rPr lang="en-US" sz="2138">
                <a:solidFill>
                  <a:srgbClr val="000000"/>
                </a:solidFill>
                <a:latin typeface="Canva Sans"/>
                <a:ea typeface="Canva Sans"/>
                <a:cs typeface="Canva Sans"/>
                <a:sym typeface="Canva Sans"/>
              </a:rPr>
              <a:t>weld joint had higher hardness as compared to the base material</a:t>
            </a:r>
          </a:p>
          <a:p>
            <a:pPr algn="l" marL="461748" indent="-230874" lvl="1">
              <a:lnSpc>
                <a:spcPts val="2994"/>
              </a:lnSpc>
              <a:buFont typeface="Arial"/>
              <a:buChar char="•"/>
            </a:pPr>
            <a:r>
              <a:rPr lang="en-US" sz="2138">
                <a:solidFill>
                  <a:srgbClr val="000000"/>
                </a:solidFill>
                <a:latin typeface="Canva Sans"/>
                <a:ea typeface="Canva Sans"/>
                <a:cs typeface="Canva Sans"/>
                <a:sym typeface="Canva Sans"/>
              </a:rPr>
              <a:t> One would think that hardness is more in weld zone then definitely the grain size would be lower there,  it’s thats not the case , the grain size of weld zone is greater than that of base material.</a:t>
            </a:r>
          </a:p>
          <a:p>
            <a:pPr algn="l" marL="461748" indent="-230874" lvl="1">
              <a:lnSpc>
                <a:spcPts val="2994"/>
              </a:lnSpc>
              <a:buFont typeface="Arial"/>
              <a:buChar char="•"/>
            </a:pPr>
            <a:r>
              <a:rPr lang="en-US" sz="2138">
                <a:solidFill>
                  <a:srgbClr val="000000"/>
                </a:solidFill>
                <a:latin typeface="Canva Sans"/>
                <a:ea typeface="Canva Sans"/>
                <a:cs typeface="Canva Sans"/>
                <a:sym typeface="Canva Sans"/>
              </a:rPr>
              <a:t>so real reason - strain induced dislocations</a:t>
            </a:r>
          </a:p>
          <a:p>
            <a:pPr algn="l" marL="461748" indent="-230874" lvl="1">
              <a:lnSpc>
                <a:spcPts val="2994"/>
              </a:lnSpc>
              <a:buFont typeface="Arial"/>
              <a:buChar char="•"/>
            </a:pPr>
            <a:r>
              <a:rPr lang="en-US" sz="2138">
                <a:solidFill>
                  <a:srgbClr val="000000"/>
                </a:solidFill>
                <a:latin typeface="Canva Sans"/>
                <a:ea typeface="Canva Sans"/>
                <a:cs typeface="Canva Sans"/>
                <a:sym typeface="Canva Sans"/>
              </a:rPr>
              <a:t>these strain induced dislocations are impinged and blocked by LAGBs ( we have earlier discussed that fusion zone has LAGBs)</a:t>
            </a:r>
          </a:p>
          <a:p>
            <a:pPr algn="l">
              <a:lnSpc>
                <a:spcPts val="2994"/>
              </a:lnSpc>
            </a:pPr>
          </a:p>
          <a:p>
            <a:pPr algn="l">
              <a:lnSpc>
                <a:spcPts val="2994"/>
              </a:lnSpc>
            </a:pPr>
          </a:p>
        </p:txBody>
      </p:sp>
      <p:sp>
        <p:nvSpPr>
          <p:cNvPr name="TextBox 7" id="7"/>
          <p:cNvSpPr txBox="true"/>
          <p:nvPr/>
        </p:nvSpPr>
        <p:spPr>
          <a:xfrm rot="0">
            <a:off x="8972550" y="8818880"/>
            <a:ext cx="9967501" cy="3727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Canva Sans"/>
                <a:ea typeface="Canva Sans"/>
                <a:cs typeface="Canva Sans"/>
                <a:sym typeface="Canva Sans"/>
              </a:rPr>
              <a:t>hardness is directly proportional to scanning speed</a:t>
            </a:r>
          </a:p>
        </p:txBody>
      </p:sp>
      <p:sp>
        <p:nvSpPr>
          <p:cNvPr name="Freeform 8" id="8"/>
          <p:cNvSpPr/>
          <p:nvPr/>
        </p:nvSpPr>
        <p:spPr>
          <a:xfrm flipH="false" flipV="false" rot="0">
            <a:off x="5318081" y="5754772"/>
            <a:ext cx="3175415" cy="3204765"/>
          </a:xfrm>
          <a:custGeom>
            <a:avLst/>
            <a:gdLst/>
            <a:ahLst/>
            <a:cxnLst/>
            <a:rect r="r" b="b" t="t" l="l"/>
            <a:pathLst>
              <a:path h="3204765" w="3175415">
                <a:moveTo>
                  <a:pt x="0" y="0"/>
                </a:moveTo>
                <a:lnTo>
                  <a:pt x="3175416" y="0"/>
                </a:lnTo>
                <a:lnTo>
                  <a:pt x="3175416" y="3204764"/>
                </a:lnTo>
                <a:lnTo>
                  <a:pt x="0" y="3204764"/>
                </a:lnTo>
                <a:lnTo>
                  <a:pt x="0" y="0"/>
                </a:lnTo>
                <a:close/>
              </a:path>
            </a:pathLst>
          </a:custGeom>
          <a:blipFill>
            <a:blip r:embed="rId4"/>
            <a:stretch>
              <a:fillRect l="-17879" t="0" r="0" b="0"/>
            </a:stretch>
          </a:blipFill>
          <a:ln cap="sq">
            <a:no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81747" y="3198712"/>
            <a:ext cx="6477689" cy="4561753"/>
          </a:xfrm>
          <a:custGeom>
            <a:avLst/>
            <a:gdLst/>
            <a:ahLst/>
            <a:cxnLst/>
            <a:rect r="r" b="b" t="t" l="l"/>
            <a:pathLst>
              <a:path h="4561753" w="6477689">
                <a:moveTo>
                  <a:pt x="0" y="0"/>
                </a:moveTo>
                <a:lnTo>
                  <a:pt x="6477689" y="0"/>
                </a:lnTo>
                <a:lnTo>
                  <a:pt x="6477689" y="4561753"/>
                </a:lnTo>
                <a:lnTo>
                  <a:pt x="0" y="4561753"/>
                </a:lnTo>
                <a:lnTo>
                  <a:pt x="0" y="0"/>
                </a:lnTo>
                <a:close/>
              </a:path>
            </a:pathLst>
          </a:custGeom>
          <a:blipFill>
            <a:blip r:embed="rId2"/>
            <a:stretch>
              <a:fillRect l="0" t="0" r="0" b="0"/>
            </a:stretch>
          </a:blipFill>
          <a:ln w="95250" cap="sq">
            <a:solidFill>
              <a:srgbClr val="000000"/>
            </a:solidFill>
            <a:prstDash val="solid"/>
            <a:miter/>
          </a:ln>
        </p:spPr>
      </p:sp>
      <p:grpSp>
        <p:nvGrpSpPr>
          <p:cNvPr name="Group 3" id="3"/>
          <p:cNvGrpSpPr/>
          <p:nvPr/>
        </p:nvGrpSpPr>
        <p:grpSpPr>
          <a:xfrm rot="0">
            <a:off x="1535682" y="293780"/>
            <a:ext cx="14695735" cy="1336490"/>
            <a:chOff x="0" y="0"/>
            <a:chExt cx="3870482" cy="351997"/>
          </a:xfrm>
        </p:grpSpPr>
        <p:sp>
          <p:nvSpPr>
            <p:cNvPr name="Freeform 4" id="4"/>
            <p:cNvSpPr/>
            <p:nvPr/>
          </p:nvSpPr>
          <p:spPr>
            <a:xfrm flipH="false" flipV="false" rot="0">
              <a:off x="0" y="0"/>
              <a:ext cx="3870482" cy="351997"/>
            </a:xfrm>
            <a:custGeom>
              <a:avLst/>
              <a:gdLst/>
              <a:ahLst/>
              <a:cxnLst/>
              <a:rect r="r" b="b" t="t" l="l"/>
              <a:pathLst>
                <a:path h="351997" w="3870482">
                  <a:moveTo>
                    <a:pt x="26868" y="0"/>
                  </a:moveTo>
                  <a:lnTo>
                    <a:pt x="3843614" y="0"/>
                  </a:lnTo>
                  <a:cubicBezTo>
                    <a:pt x="3858452" y="0"/>
                    <a:pt x="3870482" y="12029"/>
                    <a:pt x="3870482" y="26868"/>
                  </a:cubicBezTo>
                  <a:lnTo>
                    <a:pt x="3870482" y="325130"/>
                  </a:lnTo>
                  <a:cubicBezTo>
                    <a:pt x="3870482" y="339968"/>
                    <a:pt x="3858452" y="351997"/>
                    <a:pt x="3843614" y="351997"/>
                  </a:cubicBezTo>
                  <a:lnTo>
                    <a:pt x="26868" y="351997"/>
                  </a:lnTo>
                  <a:cubicBezTo>
                    <a:pt x="12029" y="351997"/>
                    <a:pt x="0" y="339968"/>
                    <a:pt x="0" y="325130"/>
                  </a:cubicBezTo>
                  <a:lnTo>
                    <a:pt x="0" y="26868"/>
                  </a:lnTo>
                  <a:cubicBezTo>
                    <a:pt x="0" y="12029"/>
                    <a:pt x="12029" y="0"/>
                    <a:pt x="26868" y="0"/>
                  </a:cubicBezTo>
                  <a:close/>
                </a:path>
              </a:pathLst>
            </a:custGeom>
            <a:solidFill>
              <a:srgbClr val="000000"/>
            </a:solidFill>
          </p:spPr>
        </p:sp>
        <p:sp>
          <p:nvSpPr>
            <p:cNvPr name="TextBox 5" id="5"/>
            <p:cNvSpPr txBox="true"/>
            <p:nvPr/>
          </p:nvSpPr>
          <p:spPr>
            <a:xfrm>
              <a:off x="0" y="-19050"/>
              <a:ext cx="3870482" cy="37104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881747" y="581043"/>
            <a:ext cx="15923094" cy="662939"/>
          </a:xfrm>
          <a:prstGeom prst="rect">
            <a:avLst/>
          </a:prstGeom>
        </p:spPr>
        <p:txBody>
          <a:bodyPr anchor="t" rtlCol="false" tIns="0" lIns="0" bIns="0" rIns="0">
            <a:spAutoFit/>
          </a:bodyPr>
          <a:lstStyle/>
          <a:p>
            <a:pPr algn="ctr">
              <a:lnSpc>
                <a:spcPts val="5460"/>
              </a:lnSpc>
            </a:pPr>
            <a:r>
              <a:rPr lang="en-US" sz="3900" b="true">
                <a:solidFill>
                  <a:srgbClr val="FFFFFF"/>
                </a:solidFill>
                <a:latin typeface="Canva Sans Bold"/>
                <a:ea typeface="Canva Sans Bold"/>
                <a:cs typeface="Canva Sans Bold"/>
                <a:sym typeface="Canva Sans Bold"/>
              </a:rPr>
              <a:t>Joint Efficiency ( most important mechanical property )</a:t>
            </a:r>
          </a:p>
        </p:txBody>
      </p:sp>
      <p:sp>
        <p:nvSpPr>
          <p:cNvPr name="TextBox 7" id="7"/>
          <p:cNvSpPr txBox="true"/>
          <p:nvPr/>
        </p:nvSpPr>
        <p:spPr>
          <a:xfrm rot="0">
            <a:off x="8157554" y="2978945"/>
            <a:ext cx="9540492" cy="1834879"/>
          </a:xfrm>
          <a:prstGeom prst="rect">
            <a:avLst/>
          </a:prstGeom>
        </p:spPr>
        <p:txBody>
          <a:bodyPr anchor="t" rtlCol="false" tIns="0" lIns="0" bIns="0" rIns="0">
            <a:spAutoFit/>
          </a:bodyPr>
          <a:lstStyle/>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A joint efficiency (maximum) of 99% was therefore demonstrated at the scanning speeds of 1.5 and 2 m/min.</a:t>
            </a:r>
          </a:p>
          <a:p>
            <a:pPr algn="l">
              <a:lnSpc>
                <a:spcPts val="3635"/>
              </a:lnSpc>
            </a:pPr>
            <a:r>
              <a:rPr lang="en-US" sz="2596">
                <a:solidFill>
                  <a:srgbClr val="000000"/>
                </a:solidFill>
                <a:latin typeface="Canva Sans"/>
                <a:ea typeface="Canva Sans"/>
                <a:cs typeface="Canva Sans"/>
                <a:sym typeface="Canva Sans"/>
              </a:rPr>
              <a:t> </a:t>
            </a:r>
          </a:p>
        </p:txBody>
      </p:sp>
      <p:sp>
        <p:nvSpPr>
          <p:cNvPr name="TextBox 8" id="8"/>
          <p:cNvSpPr txBox="true"/>
          <p:nvPr/>
        </p:nvSpPr>
        <p:spPr>
          <a:xfrm rot="0">
            <a:off x="8157554" y="4416419"/>
            <a:ext cx="9120197" cy="3678562"/>
          </a:xfrm>
          <a:prstGeom prst="rect">
            <a:avLst/>
          </a:prstGeom>
        </p:spPr>
        <p:txBody>
          <a:bodyPr anchor="t" rtlCol="false" tIns="0" lIns="0" bIns="0" rIns="0">
            <a:spAutoFit/>
          </a:bodyPr>
          <a:lstStyle/>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The joint efficiency is clearly illustrated by noting the joint fracture position.</a:t>
            </a:r>
          </a:p>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low scanning speed = fracture on or near the HAZ</a:t>
            </a:r>
          </a:p>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reason , low scanning speed = high heat input = laves phase formation = increased brittleness </a:t>
            </a:r>
          </a:p>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high scanning speed = fracture in base material</a:t>
            </a:r>
          </a:p>
          <a:p>
            <a:pPr algn="l" marL="560607" indent="-280303" lvl="1">
              <a:lnSpc>
                <a:spcPts val="3635"/>
              </a:lnSpc>
              <a:buFont typeface="Arial"/>
              <a:buChar char="•"/>
            </a:pPr>
            <a:r>
              <a:rPr lang="en-US" sz="2596">
                <a:solidFill>
                  <a:srgbClr val="000000"/>
                </a:solidFill>
                <a:latin typeface="Canva Sans"/>
                <a:ea typeface="Canva Sans"/>
                <a:cs typeface="Canva Sans"/>
                <a:sym typeface="Canva Sans"/>
              </a:rPr>
              <a:t>reason , high scanning speed gave weld zone higher hardness.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727959" y="1464835"/>
            <a:ext cx="11756010" cy="1261927"/>
          </a:xfrm>
          <a:prstGeom prst="rect">
            <a:avLst/>
          </a:prstGeom>
        </p:spPr>
        <p:txBody>
          <a:bodyPr anchor="t" rtlCol="false" tIns="0" lIns="0" bIns="0" rIns="0">
            <a:spAutoFit/>
          </a:bodyPr>
          <a:lstStyle/>
          <a:p>
            <a:pPr algn="ctr" marL="0" indent="0" lvl="0">
              <a:lnSpc>
                <a:spcPts val="9955"/>
              </a:lnSpc>
              <a:spcBef>
                <a:spcPct val="0"/>
              </a:spcBef>
            </a:pPr>
            <a:r>
              <a:rPr lang="en-US" b="true" sz="7214" spc="57">
                <a:solidFill>
                  <a:srgbClr val="FFFFFF"/>
                </a:solidFill>
                <a:latin typeface="Montserrat Light Bold"/>
                <a:ea typeface="Montserrat Light Bold"/>
                <a:cs typeface="Montserrat Light Bold"/>
                <a:sym typeface="Montserrat Light Bold"/>
              </a:rPr>
              <a:t>CONCLUSION</a:t>
            </a:r>
          </a:p>
        </p:txBody>
      </p:sp>
      <p:sp>
        <p:nvSpPr>
          <p:cNvPr name="TextBox 14" id="14"/>
          <p:cNvSpPr txBox="true"/>
          <p:nvPr/>
        </p:nvSpPr>
        <p:spPr>
          <a:xfrm rot="0">
            <a:off x="727959" y="4213128"/>
            <a:ext cx="14788151" cy="4106015"/>
          </a:xfrm>
          <a:prstGeom prst="rect">
            <a:avLst/>
          </a:prstGeom>
        </p:spPr>
        <p:txBody>
          <a:bodyPr anchor="t" rtlCol="false" tIns="0" lIns="0" bIns="0" rIns="0">
            <a:spAutoFit/>
          </a:bodyPr>
          <a:lstStyle/>
          <a:p>
            <a:pPr algn="l" marL="560445" indent="-280223" lvl="1">
              <a:lnSpc>
                <a:spcPts val="3634"/>
              </a:lnSpc>
              <a:buFont typeface="Arial"/>
              <a:buChar char="•"/>
            </a:pPr>
            <a:r>
              <a:rPr lang="en-US" sz="2595">
                <a:solidFill>
                  <a:srgbClr val="000000"/>
                </a:solidFill>
                <a:latin typeface="Canva Sans"/>
                <a:ea typeface="Canva Sans"/>
                <a:cs typeface="Canva Sans"/>
                <a:sym typeface="Canva Sans"/>
              </a:rPr>
              <a:t>Columnar dendritic grains in the fusion zone with grain growth occurring perpendicular to the weld zone boundaries. The grain structure became finer and equiaxed with increased scanning speeds due to the reduced heat input and the associated higher cooling rate. </a:t>
            </a:r>
          </a:p>
          <a:p>
            <a:pPr algn="l" marL="560445" indent="-280223" lvl="1">
              <a:lnSpc>
                <a:spcPts val="3634"/>
              </a:lnSpc>
              <a:buFont typeface="Arial"/>
              <a:buChar char="•"/>
            </a:pPr>
            <a:r>
              <a:rPr lang="en-US" sz="2595">
                <a:solidFill>
                  <a:srgbClr val="000000"/>
                </a:solidFill>
                <a:latin typeface="Canva Sans"/>
                <a:ea typeface="Canva Sans"/>
                <a:cs typeface="Canva Sans"/>
                <a:sym typeface="Canva Sans"/>
              </a:rPr>
              <a:t>HAZ displayed no significant changes in grain size but phase trans formation was observed. The presence of Laves phases was noted at the lower scanning speeds which eventually had an effect on their strength and hardness. </a:t>
            </a:r>
          </a:p>
          <a:p>
            <a:pPr algn="l" marL="560445" indent="-280223" lvl="1">
              <a:lnSpc>
                <a:spcPts val="3634"/>
              </a:lnSpc>
              <a:buFont typeface="Arial"/>
              <a:buChar char="•"/>
            </a:pPr>
            <a:r>
              <a:rPr lang="en-US" sz="2595">
                <a:solidFill>
                  <a:srgbClr val="000000"/>
                </a:solidFill>
                <a:latin typeface="Canva Sans"/>
                <a:ea typeface="Canva Sans"/>
                <a:cs typeface="Canva Sans"/>
                <a:sym typeface="Canva Sans"/>
              </a:rPr>
              <a:t>EBSD images showed how the austenitic grain size decreased with increasing scan speed. TEM Micrographs confirmed the presence of Laves phases and showed irregular and planar dislocations along with sub grain boundary structure.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TextBox 13" id="13"/>
          <p:cNvSpPr txBox="true"/>
          <p:nvPr/>
        </p:nvSpPr>
        <p:spPr>
          <a:xfrm rot="0">
            <a:off x="727959" y="1464835"/>
            <a:ext cx="11756010" cy="1261927"/>
          </a:xfrm>
          <a:prstGeom prst="rect">
            <a:avLst/>
          </a:prstGeom>
        </p:spPr>
        <p:txBody>
          <a:bodyPr anchor="t" rtlCol="false" tIns="0" lIns="0" bIns="0" rIns="0">
            <a:spAutoFit/>
          </a:bodyPr>
          <a:lstStyle/>
          <a:p>
            <a:pPr algn="ctr" marL="0" indent="0" lvl="0">
              <a:lnSpc>
                <a:spcPts val="9955"/>
              </a:lnSpc>
              <a:spcBef>
                <a:spcPct val="0"/>
              </a:spcBef>
            </a:pPr>
            <a:r>
              <a:rPr lang="en-US" b="true" sz="7214" spc="57">
                <a:solidFill>
                  <a:srgbClr val="FFFFFF"/>
                </a:solidFill>
                <a:latin typeface="Montserrat Light Bold"/>
                <a:ea typeface="Montserrat Light Bold"/>
                <a:cs typeface="Montserrat Light Bold"/>
                <a:sym typeface="Montserrat Light Bold"/>
              </a:rPr>
              <a:t>REFERENCES</a:t>
            </a:r>
          </a:p>
        </p:txBody>
      </p:sp>
      <p:sp>
        <p:nvSpPr>
          <p:cNvPr name="TextBox 14" id="14"/>
          <p:cNvSpPr txBox="true"/>
          <p:nvPr/>
        </p:nvSpPr>
        <p:spPr>
          <a:xfrm rot="0">
            <a:off x="1436341" y="4612983"/>
            <a:ext cx="14767055" cy="1592396"/>
          </a:xfrm>
          <a:prstGeom prst="rect">
            <a:avLst/>
          </a:prstGeom>
        </p:spPr>
        <p:txBody>
          <a:bodyPr anchor="t" rtlCol="false" tIns="0" lIns="0" bIns="0" rIns="0">
            <a:spAutoFit/>
          </a:bodyPr>
          <a:lstStyle/>
          <a:p>
            <a:pPr algn="l" marL="651285" indent="-325643" lvl="1">
              <a:lnSpc>
                <a:spcPts val="4223"/>
              </a:lnSpc>
              <a:buFont typeface="Arial"/>
              <a:buChar char="•"/>
            </a:pPr>
            <a:r>
              <a:rPr lang="en-US" sz="3016" u="sng">
                <a:solidFill>
                  <a:srgbClr val="000000"/>
                </a:solidFill>
                <a:latin typeface="Arimo"/>
                <a:ea typeface="Arimo"/>
                <a:cs typeface="Arimo"/>
                <a:sym typeface="Arimo"/>
                <a:hlinkClick r:id="rId3" tooltip="https://doi.org/10.1016/j.optlastec.2021.107039"/>
              </a:rPr>
              <a:t>https://doi.org/10.1016/j.optlastec.2021.107039</a:t>
            </a:r>
          </a:p>
          <a:p>
            <a:pPr algn="l" marL="651285" indent="-325643" lvl="1">
              <a:lnSpc>
                <a:spcPts val="4223"/>
              </a:lnSpc>
              <a:buFont typeface="Arial"/>
              <a:buChar char="•"/>
            </a:pPr>
            <a:r>
              <a:rPr lang="en-US" sz="3016" u="sng">
                <a:solidFill>
                  <a:srgbClr val="000000"/>
                </a:solidFill>
                <a:latin typeface="Arimo"/>
                <a:ea typeface="Arimo"/>
                <a:cs typeface="Arimo"/>
                <a:sym typeface="Arimo"/>
              </a:rPr>
              <a:t>https://doi.org/10.4028/www.scientific.net/AMR.383-390.6247</a:t>
            </a:r>
          </a:p>
          <a:p>
            <a:pPr algn="l" marL="651285" indent="-325643" lvl="1">
              <a:lnSpc>
                <a:spcPts val="4223"/>
              </a:lnSpc>
              <a:buFont typeface="Arial"/>
              <a:buChar char="•"/>
            </a:pPr>
            <a:r>
              <a:rPr lang="en-US" sz="3016" u="sng">
                <a:solidFill>
                  <a:srgbClr val="000000"/>
                </a:solidFill>
                <a:latin typeface="Arimo"/>
                <a:ea typeface="Arimo"/>
                <a:cs typeface="Arimo"/>
                <a:sym typeface="Arimo"/>
              </a:rPr>
              <a:t>https://www.phase-trans.msm.cam.ac.uk/2011/laser_Walsh_review.pdf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283045"/>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6203" r="0" b="-96203"/>
            </a:stretch>
          </a:blipFill>
        </p:spPr>
      </p:sp>
      <p:sp>
        <p:nvSpPr>
          <p:cNvPr name="TextBox 4" id="4"/>
          <p:cNvSpPr txBox="true"/>
          <p:nvPr/>
        </p:nvSpPr>
        <p:spPr>
          <a:xfrm rot="0">
            <a:off x="4197112" y="1458808"/>
            <a:ext cx="9374773" cy="1213926"/>
          </a:xfrm>
          <a:prstGeom prst="rect">
            <a:avLst/>
          </a:prstGeom>
        </p:spPr>
        <p:txBody>
          <a:bodyPr anchor="t" rtlCol="false" tIns="0" lIns="0" bIns="0" rIns="0">
            <a:spAutoFit/>
          </a:bodyPr>
          <a:lstStyle/>
          <a:p>
            <a:pPr algn="ctr">
              <a:lnSpc>
                <a:spcPts val="9898"/>
              </a:lnSpc>
            </a:pPr>
            <a:r>
              <a:rPr lang="en-US" sz="7172" spc="57">
                <a:solidFill>
                  <a:srgbClr val="FFFFFF"/>
                </a:solidFill>
                <a:latin typeface="Archivo Black"/>
                <a:ea typeface="Archivo Black"/>
                <a:cs typeface="Archivo Black"/>
                <a:sym typeface="Archivo Black"/>
              </a:rPr>
              <a:t>COMPONENTS</a:t>
            </a:r>
          </a:p>
        </p:txBody>
      </p:sp>
      <p:sp>
        <p:nvSpPr>
          <p:cNvPr name="TextBox 5" id="5"/>
          <p:cNvSpPr txBox="true"/>
          <p:nvPr/>
        </p:nvSpPr>
        <p:spPr>
          <a:xfrm rot="0">
            <a:off x="3261713" y="502920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Classic Bold"/>
                <a:ea typeface="Montserrat Classic Bold"/>
                <a:cs typeface="Montserrat Classic Bold"/>
                <a:sym typeface="Montserrat Classic Bold"/>
              </a:rPr>
              <a:t>01</a:t>
            </a:r>
          </a:p>
        </p:txBody>
      </p:sp>
      <p:sp>
        <p:nvSpPr>
          <p:cNvPr name="TextBox 6" id="6"/>
          <p:cNvSpPr txBox="true"/>
          <p:nvPr/>
        </p:nvSpPr>
        <p:spPr>
          <a:xfrm rot="0">
            <a:off x="8214890" y="502920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02</a:t>
            </a:r>
          </a:p>
        </p:txBody>
      </p:sp>
      <p:sp>
        <p:nvSpPr>
          <p:cNvPr name="TextBox 7" id="7"/>
          <p:cNvSpPr txBox="true"/>
          <p:nvPr/>
        </p:nvSpPr>
        <p:spPr>
          <a:xfrm rot="0">
            <a:off x="13932625" y="502920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03</a:t>
            </a:r>
          </a:p>
        </p:txBody>
      </p:sp>
      <p:sp>
        <p:nvSpPr>
          <p:cNvPr name="TextBox 8" id="8"/>
          <p:cNvSpPr txBox="true"/>
          <p:nvPr/>
        </p:nvSpPr>
        <p:spPr>
          <a:xfrm rot="0">
            <a:off x="13481074" y="6266857"/>
            <a:ext cx="2743420" cy="894798"/>
          </a:xfrm>
          <a:prstGeom prst="rect">
            <a:avLst/>
          </a:prstGeom>
        </p:spPr>
        <p:txBody>
          <a:bodyPr anchor="t" rtlCol="false" tIns="0" lIns="0" bIns="0" rIns="0">
            <a:spAutoFit/>
          </a:bodyPr>
          <a:lstStyle/>
          <a:p>
            <a:pPr algn="ctr">
              <a:lnSpc>
                <a:spcPts val="3483"/>
              </a:lnSpc>
            </a:pPr>
            <a:r>
              <a:rPr lang="en-US" b="true" sz="2524" spc="247">
                <a:solidFill>
                  <a:srgbClr val="231F20"/>
                </a:solidFill>
                <a:latin typeface="Montserrat Light Bold"/>
                <a:ea typeface="Montserrat Light Bold"/>
                <a:cs typeface="Montserrat Light Bold"/>
                <a:sym typeface="Montserrat Light Bold"/>
              </a:rPr>
              <a:t>Welding Head</a:t>
            </a:r>
          </a:p>
        </p:txBody>
      </p:sp>
      <p:sp>
        <p:nvSpPr>
          <p:cNvPr name="TextBox 9" id="9"/>
          <p:cNvSpPr txBox="true"/>
          <p:nvPr/>
        </p:nvSpPr>
        <p:spPr>
          <a:xfrm rot="0">
            <a:off x="2810163" y="7807742"/>
            <a:ext cx="3616902" cy="1511429"/>
          </a:xfrm>
          <a:prstGeom prst="rect">
            <a:avLst/>
          </a:prstGeom>
        </p:spPr>
        <p:txBody>
          <a:bodyPr anchor="t" rtlCol="false" tIns="0" lIns="0" bIns="0" rIns="0">
            <a:spAutoFit/>
          </a:bodyPr>
          <a:lstStyle/>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Flashlamp or diode array</a:t>
            </a:r>
          </a:p>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Nd:YAG crystal</a:t>
            </a:r>
          </a:p>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Optical resonator</a:t>
            </a:r>
          </a:p>
        </p:txBody>
      </p:sp>
      <p:sp>
        <p:nvSpPr>
          <p:cNvPr name="TextBox 10" id="10"/>
          <p:cNvSpPr txBox="true"/>
          <p:nvPr/>
        </p:nvSpPr>
        <p:spPr>
          <a:xfrm rot="0">
            <a:off x="2810163" y="6266857"/>
            <a:ext cx="2628665" cy="887178"/>
          </a:xfrm>
          <a:prstGeom prst="rect">
            <a:avLst/>
          </a:prstGeom>
        </p:spPr>
        <p:txBody>
          <a:bodyPr anchor="t" rtlCol="false" tIns="0" lIns="0" bIns="0" rIns="0">
            <a:spAutoFit/>
          </a:bodyPr>
          <a:lstStyle/>
          <a:p>
            <a:pPr algn="ctr">
              <a:lnSpc>
                <a:spcPts val="3483"/>
              </a:lnSpc>
            </a:pPr>
            <a:r>
              <a:rPr lang="en-US" b="true" sz="2524" spc="247">
                <a:solidFill>
                  <a:srgbClr val="231F20"/>
                </a:solidFill>
                <a:latin typeface="Montserrat Light Bold"/>
                <a:ea typeface="Montserrat Light Bold"/>
                <a:cs typeface="Montserrat Light Bold"/>
                <a:sym typeface="Montserrat Light Bold"/>
              </a:rPr>
              <a:t>Nd:YAG Laser</a:t>
            </a:r>
          </a:p>
        </p:txBody>
      </p:sp>
      <p:sp>
        <p:nvSpPr>
          <p:cNvPr name="TextBox 11" id="11"/>
          <p:cNvSpPr txBox="true"/>
          <p:nvPr/>
        </p:nvSpPr>
        <p:spPr>
          <a:xfrm rot="0">
            <a:off x="7484731" y="6266857"/>
            <a:ext cx="3041785" cy="875748"/>
          </a:xfrm>
          <a:prstGeom prst="rect">
            <a:avLst/>
          </a:prstGeom>
        </p:spPr>
        <p:txBody>
          <a:bodyPr anchor="t" rtlCol="false" tIns="0" lIns="0" bIns="0" rIns="0">
            <a:spAutoFit/>
          </a:bodyPr>
          <a:lstStyle/>
          <a:p>
            <a:pPr algn="ctr">
              <a:lnSpc>
                <a:spcPts val="3483"/>
              </a:lnSpc>
            </a:pPr>
            <a:r>
              <a:rPr lang="en-US" b="true" sz="2524" spc="247">
                <a:solidFill>
                  <a:srgbClr val="231F20"/>
                </a:solidFill>
                <a:latin typeface="Montserrat Light Bold"/>
                <a:ea typeface="Montserrat Light Bold"/>
                <a:cs typeface="Montserrat Light Bold"/>
                <a:sym typeface="Montserrat Light Bold"/>
              </a:rPr>
              <a:t>Beam Delivery System</a:t>
            </a:r>
          </a:p>
        </p:txBody>
      </p:sp>
      <p:sp>
        <p:nvSpPr>
          <p:cNvPr name="TextBox 12" id="12"/>
          <p:cNvSpPr txBox="true"/>
          <p:nvPr/>
        </p:nvSpPr>
        <p:spPr>
          <a:xfrm rot="0">
            <a:off x="7484731" y="7807742"/>
            <a:ext cx="3581805" cy="1130429"/>
          </a:xfrm>
          <a:prstGeom prst="rect">
            <a:avLst/>
          </a:prstGeom>
        </p:spPr>
        <p:txBody>
          <a:bodyPr anchor="t" rtlCol="false" tIns="0" lIns="0" bIns="0" rIns="0">
            <a:spAutoFit/>
          </a:bodyPr>
          <a:lstStyle/>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Fiber optic cable</a:t>
            </a:r>
          </a:p>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Collimating lenses</a:t>
            </a:r>
          </a:p>
          <a:p>
            <a:pPr algn="l">
              <a:lnSpc>
                <a:spcPts val="3058"/>
              </a:lnSpc>
            </a:pPr>
          </a:p>
        </p:txBody>
      </p:sp>
      <p:sp>
        <p:nvSpPr>
          <p:cNvPr name="TextBox 13" id="13"/>
          <p:cNvSpPr txBox="true"/>
          <p:nvPr/>
        </p:nvSpPr>
        <p:spPr>
          <a:xfrm rot="0">
            <a:off x="13481074" y="7807742"/>
            <a:ext cx="3616902" cy="1511429"/>
          </a:xfrm>
          <a:prstGeom prst="rect">
            <a:avLst/>
          </a:prstGeom>
        </p:spPr>
        <p:txBody>
          <a:bodyPr anchor="t" rtlCol="false" tIns="0" lIns="0" bIns="0" rIns="0">
            <a:spAutoFit/>
          </a:bodyPr>
          <a:lstStyle/>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Focusing lens</a:t>
            </a:r>
          </a:p>
          <a:p>
            <a:pPr algn="l" marL="478555" indent="-239277" lvl="1">
              <a:lnSpc>
                <a:spcPts val="3058"/>
              </a:lnSpc>
              <a:buFont typeface="Arial"/>
              <a:buChar char="•"/>
            </a:pPr>
            <a:r>
              <a:rPr lang="en-US" sz="2216" spc="217">
                <a:solidFill>
                  <a:srgbClr val="231F20"/>
                </a:solidFill>
                <a:latin typeface="Montserrat Light"/>
                <a:ea typeface="Montserrat Light"/>
                <a:cs typeface="Montserrat Light"/>
                <a:sym typeface="Montserrat Light"/>
              </a:rPr>
              <a:t>Shielding gas nozzle</a:t>
            </a:r>
          </a:p>
          <a:p>
            <a:pPr algn="l">
              <a:lnSpc>
                <a:spcPts val="3058"/>
              </a:lnSpc>
            </a:pPr>
            <a:r>
              <a:rPr lang="en-US" sz="2216" spc="217">
                <a:solidFill>
                  <a:srgbClr val="231F20"/>
                </a:solidFill>
                <a:latin typeface="Montserrat Light"/>
                <a:ea typeface="Montserrat Light"/>
                <a:cs typeface="Montserrat Light"/>
                <a:sym typeface="Montserrat Light"/>
              </a:rPr>
              <a:t>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283045"/>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6203" r="0" b="-96203"/>
            </a:stretch>
          </a:blipFill>
        </p:spPr>
      </p:sp>
      <p:sp>
        <p:nvSpPr>
          <p:cNvPr name="TextBox 7" id="7"/>
          <p:cNvSpPr txBox="true"/>
          <p:nvPr/>
        </p:nvSpPr>
        <p:spPr>
          <a:xfrm rot="0">
            <a:off x="4197112" y="1458808"/>
            <a:ext cx="9374773" cy="1213926"/>
          </a:xfrm>
          <a:prstGeom prst="rect">
            <a:avLst/>
          </a:prstGeom>
        </p:spPr>
        <p:txBody>
          <a:bodyPr anchor="t" rtlCol="false" tIns="0" lIns="0" bIns="0" rIns="0">
            <a:spAutoFit/>
          </a:bodyPr>
          <a:lstStyle/>
          <a:p>
            <a:pPr algn="ctr">
              <a:lnSpc>
                <a:spcPts val="9898"/>
              </a:lnSpc>
            </a:pPr>
            <a:r>
              <a:rPr lang="en-US" sz="7172" spc="57">
                <a:solidFill>
                  <a:srgbClr val="FFFFFF"/>
                </a:solidFill>
                <a:latin typeface="Archivo Black"/>
                <a:ea typeface="Archivo Black"/>
                <a:cs typeface="Archivo Black"/>
                <a:sym typeface="Archivo Black"/>
              </a:rPr>
              <a:t>COMPONENTS</a:t>
            </a:r>
          </a:p>
        </p:txBody>
      </p:sp>
      <p:sp>
        <p:nvSpPr>
          <p:cNvPr name="TextBox 8" id="8"/>
          <p:cNvSpPr txBox="true"/>
          <p:nvPr/>
        </p:nvSpPr>
        <p:spPr>
          <a:xfrm rot="0">
            <a:off x="3094690" y="5223566"/>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04</a:t>
            </a:r>
          </a:p>
        </p:txBody>
      </p:sp>
      <p:sp>
        <p:nvSpPr>
          <p:cNvPr name="TextBox 9" id="9"/>
          <p:cNvSpPr txBox="true"/>
          <p:nvPr/>
        </p:nvSpPr>
        <p:spPr>
          <a:xfrm rot="0">
            <a:off x="7985819" y="5223566"/>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05</a:t>
            </a:r>
          </a:p>
        </p:txBody>
      </p:sp>
      <p:sp>
        <p:nvSpPr>
          <p:cNvPr name="TextBox 10" id="10"/>
          <p:cNvSpPr txBox="true"/>
          <p:nvPr/>
        </p:nvSpPr>
        <p:spPr>
          <a:xfrm rot="0">
            <a:off x="13411265" y="5223566"/>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Classic Bold"/>
                <a:ea typeface="Montserrat Classic Bold"/>
                <a:cs typeface="Montserrat Classic Bold"/>
                <a:sym typeface="Montserrat Classic Bold"/>
              </a:rPr>
              <a:t>06</a:t>
            </a:r>
          </a:p>
        </p:txBody>
      </p:sp>
      <p:sp>
        <p:nvSpPr>
          <p:cNvPr name="TextBox 11" id="11"/>
          <p:cNvSpPr txBox="true"/>
          <p:nvPr/>
        </p:nvSpPr>
        <p:spPr>
          <a:xfrm rot="0">
            <a:off x="7777287" y="6493316"/>
            <a:ext cx="2715339" cy="446532"/>
          </a:xfrm>
          <a:prstGeom prst="rect">
            <a:avLst/>
          </a:prstGeom>
        </p:spPr>
        <p:txBody>
          <a:bodyPr anchor="t" rtlCol="false" tIns="0" lIns="0" bIns="0" rIns="0">
            <a:spAutoFit/>
          </a:bodyPr>
          <a:lstStyle/>
          <a:p>
            <a:pPr algn="ctr">
              <a:lnSpc>
                <a:spcPts val="3528"/>
              </a:lnSpc>
            </a:pPr>
            <a:r>
              <a:rPr lang="en-US" sz="2520" b="true">
                <a:solidFill>
                  <a:srgbClr val="000000"/>
                </a:solidFill>
                <a:latin typeface="Montserrat Light Bold"/>
                <a:ea typeface="Montserrat Light Bold"/>
                <a:cs typeface="Montserrat Light Bold"/>
                <a:sym typeface="Montserrat Light Bold"/>
              </a:rPr>
              <a:t> Cooling System</a:t>
            </a:r>
          </a:p>
        </p:txBody>
      </p:sp>
      <p:sp>
        <p:nvSpPr>
          <p:cNvPr name="TextBox 12" id="12"/>
          <p:cNvSpPr txBox="true"/>
          <p:nvPr/>
        </p:nvSpPr>
        <p:spPr>
          <a:xfrm rot="0">
            <a:off x="2602935" y="6455216"/>
            <a:ext cx="3188355" cy="446532"/>
          </a:xfrm>
          <a:prstGeom prst="rect">
            <a:avLst/>
          </a:prstGeom>
        </p:spPr>
        <p:txBody>
          <a:bodyPr anchor="t" rtlCol="false" tIns="0" lIns="0" bIns="0" rIns="0">
            <a:spAutoFit/>
          </a:bodyPr>
          <a:lstStyle/>
          <a:p>
            <a:pPr algn="ctr">
              <a:lnSpc>
                <a:spcPts val="3528"/>
              </a:lnSpc>
            </a:pPr>
            <a:r>
              <a:rPr lang="en-US" sz="2520" b="true">
                <a:solidFill>
                  <a:srgbClr val="000000"/>
                </a:solidFill>
                <a:latin typeface="Montserrat Light Bold"/>
                <a:ea typeface="Montserrat Light Bold"/>
                <a:cs typeface="Montserrat Light Bold"/>
                <a:sym typeface="Montserrat Light Bold"/>
              </a:rPr>
              <a:t> CNC  System</a:t>
            </a:r>
          </a:p>
        </p:txBody>
      </p:sp>
      <p:sp>
        <p:nvSpPr>
          <p:cNvPr name="TextBox 13" id="13"/>
          <p:cNvSpPr txBox="true"/>
          <p:nvPr/>
        </p:nvSpPr>
        <p:spPr>
          <a:xfrm rot="0">
            <a:off x="12844722" y="6428927"/>
            <a:ext cx="2973404" cy="898017"/>
          </a:xfrm>
          <a:prstGeom prst="rect">
            <a:avLst/>
          </a:prstGeom>
        </p:spPr>
        <p:txBody>
          <a:bodyPr anchor="t" rtlCol="false" tIns="0" lIns="0" bIns="0" rIns="0">
            <a:spAutoFit/>
          </a:bodyPr>
          <a:lstStyle/>
          <a:p>
            <a:pPr algn="ctr">
              <a:lnSpc>
                <a:spcPts val="3528"/>
              </a:lnSpc>
            </a:pPr>
            <a:r>
              <a:rPr lang="en-US" sz="2520" b="true">
                <a:solidFill>
                  <a:srgbClr val="000000"/>
                </a:solidFill>
                <a:latin typeface="Montserrat Light Bold"/>
                <a:ea typeface="Montserrat Light Bold"/>
                <a:cs typeface="Montserrat Light Bold"/>
                <a:sym typeface="Montserrat Light Bold"/>
              </a:rPr>
              <a:t>Safety Equipment</a:t>
            </a:r>
          </a:p>
        </p:txBody>
      </p:sp>
      <p:sp>
        <p:nvSpPr>
          <p:cNvPr name="TextBox 14" id="14"/>
          <p:cNvSpPr txBox="true"/>
          <p:nvPr/>
        </p:nvSpPr>
        <p:spPr>
          <a:xfrm rot="0">
            <a:off x="6953116" y="7587038"/>
            <a:ext cx="4381767" cy="2334387"/>
          </a:xfrm>
          <a:prstGeom prst="rect">
            <a:avLst/>
          </a:prstGeom>
        </p:spPr>
        <p:txBody>
          <a:bodyPr anchor="t" rtlCol="false" tIns="0" lIns="0" bIns="0" rIns="0">
            <a:spAutoFit/>
          </a:bodyPr>
          <a:lstStyle/>
          <a:p>
            <a:pPr algn="ctr">
              <a:lnSpc>
                <a:spcPts val="3108"/>
              </a:lnSpc>
            </a:pPr>
            <a:r>
              <a:rPr lang="en-US" sz="2220">
                <a:solidFill>
                  <a:srgbClr val="000000"/>
                </a:solidFill>
                <a:latin typeface="Montserrat Light"/>
                <a:ea typeface="Montserrat Light"/>
                <a:cs typeface="Montserrat Light"/>
                <a:sym typeface="Montserrat Light"/>
              </a:rPr>
              <a:t>A chiller unit is often used to circulate coolant through the laser and welding head. This helps maintain optimal operating temperature and prevent overheating.</a:t>
            </a:r>
          </a:p>
        </p:txBody>
      </p:sp>
      <p:sp>
        <p:nvSpPr>
          <p:cNvPr name="TextBox 15" id="15"/>
          <p:cNvSpPr txBox="true"/>
          <p:nvPr/>
        </p:nvSpPr>
        <p:spPr>
          <a:xfrm rot="0">
            <a:off x="6715095" y="7754743"/>
            <a:ext cx="4381767" cy="323214"/>
          </a:xfrm>
          <a:prstGeom prst="rect">
            <a:avLst/>
          </a:prstGeom>
        </p:spPr>
        <p:txBody>
          <a:bodyPr anchor="t" rtlCol="false" tIns="0" lIns="0" bIns="0" rIns="0">
            <a:spAutoFit/>
          </a:bodyPr>
          <a:lstStyle/>
          <a:p>
            <a:pPr algn="ctr">
              <a:lnSpc>
                <a:spcPts val="2660"/>
              </a:lnSpc>
            </a:pPr>
          </a:p>
        </p:txBody>
      </p:sp>
      <p:sp>
        <p:nvSpPr>
          <p:cNvPr name="TextBox 16" id="16"/>
          <p:cNvSpPr txBox="true"/>
          <p:nvPr/>
        </p:nvSpPr>
        <p:spPr>
          <a:xfrm rot="0">
            <a:off x="2072665" y="7587038"/>
            <a:ext cx="4111158" cy="1553337"/>
          </a:xfrm>
          <a:prstGeom prst="rect">
            <a:avLst/>
          </a:prstGeom>
        </p:spPr>
        <p:txBody>
          <a:bodyPr anchor="t" rtlCol="false" tIns="0" lIns="0" bIns="0" rIns="0">
            <a:spAutoFit/>
          </a:bodyPr>
          <a:lstStyle/>
          <a:p>
            <a:pPr algn="l" marL="479298" indent="-239649" lvl="1">
              <a:lnSpc>
                <a:spcPts val="3108"/>
              </a:lnSpc>
              <a:buFont typeface="Arial"/>
              <a:buChar char="•"/>
            </a:pPr>
            <a:r>
              <a:rPr lang="en-US" sz="2220">
                <a:solidFill>
                  <a:srgbClr val="000000"/>
                </a:solidFill>
                <a:latin typeface="Montserrat Light"/>
                <a:ea typeface="Montserrat Light"/>
                <a:cs typeface="Montserrat Light"/>
                <a:sym typeface="Montserrat Light"/>
              </a:rPr>
              <a:t>Motion control system</a:t>
            </a:r>
          </a:p>
          <a:p>
            <a:pPr algn="l" marL="479298" indent="-239649" lvl="1">
              <a:lnSpc>
                <a:spcPts val="3108"/>
              </a:lnSpc>
              <a:buFont typeface="Arial"/>
              <a:buChar char="•"/>
            </a:pPr>
            <a:r>
              <a:rPr lang="en-US" sz="2220">
                <a:solidFill>
                  <a:srgbClr val="000000"/>
                </a:solidFill>
                <a:latin typeface="Montserrat Light"/>
                <a:ea typeface="Montserrat Light"/>
                <a:cs typeface="Montserrat Light"/>
                <a:sym typeface="Montserrat Light"/>
              </a:rPr>
              <a:t>Laser power control system</a:t>
            </a:r>
          </a:p>
          <a:p>
            <a:pPr algn="l" marL="479298" indent="-239649" lvl="1">
              <a:lnSpc>
                <a:spcPts val="3108"/>
              </a:lnSpc>
              <a:buFont typeface="Arial"/>
              <a:buChar char="•"/>
            </a:pPr>
            <a:r>
              <a:rPr lang="en-US" sz="2220">
                <a:solidFill>
                  <a:srgbClr val="000000"/>
                </a:solidFill>
                <a:latin typeface="Montserrat Light"/>
                <a:ea typeface="Montserrat Light"/>
                <a:cs typeface="Montserrat Light"/>
                <a:sym typeface="Montserrat Light"/>
              </a:rPr>
              <a:t>User interface</a:t>
            </a:r>
          </a:p>
        </p:txBody>
      </p:sp>
      <p:sp>
        <p:nvSpPr>
          <p:cNvPr name="TextBox 17" id="17"/>
          <p:cNvSpPr txBox="true"/>
          <p:nvPr/>
        </p:nvSpPr>
        <p:spPr>
          <a:xfrm rot="0">
            <a:off x="12624294" y="7587038"/>
            <a:ext cx="3728288" cy="1162812"/>
          </a:xfrm>
          <a:prstGeom prst="rect">
            <a:avLst/>
          </a:prstGeom>
        </p:spPr>
        <p:txBody>
          <a:bodyPr anchor="t" rtlCol="false" tIns="0" lIns="0" bIns="0" rIns="0">
            <a:spAutoFit/>
          </a:bodyPr>
          <a:lstStyle/>
          <a:p>
            <a:pPr algn="l" marL="479298" indent="-239649" lvl="1">
              <a:lnSpc>
                <a:spcPts val="3108"/>
              </a:lnSpc>
              <a:buFont typeface="Arial"/>
              <a:buChar char="•"/>
            </a:pPr>
            <a:r>
              <a:rPr lang="en-US" sz="2220">
                <a:solidFill>
                  <a:srgbClr val="000000"/>
                </a:solidFill>
                <a:latin typeface="Montserrat Light"/>
                <a:ea typeface="Montserrat Light"/>
                <a:cs typeface="Montserrat Light"/>
                <a:sym typeface="Montserrat Light"/>
              </a:rPr>
              <a:t>Laser safety enclosure</a:t>
            </a:r>
          </a:p>
          <a:p>
            <a:pPr algn="l" marL="479298" indent="-239649" lvl="1">
              <a:lnSpc>
                <a:spcPts val="3108"/>
              </a:lnSpc>
              <a:buFont typeface="Arial"/>
              <a:buChar char="•"/>
            </a:pPr>
            <a:r>
              <a:rPr lang="en-US" sz="2220">
                <a:solidFill>
                  <a:srgbClr val="000000"/>
                </a:solidFill>
                <a:latin typeface="Montserrat Light"/>
                <a:ea typeface="Montserrat Light"/>
                <a:cs typeface="Montserrat Light"/>
                <a:sym typeface="Montserrat Light"/>
              </a:rPr>
              <a:t>Fume extraction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283045"/>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6203" r="0" b="-96203"/>
            </a:stretch>
          </a:blipFill>
        </p:spPr>
      </p:sp>
      <p:sp>
        <p:nvSpPr>
          <p:cNvPr name="Freeform 7" id="7"/>
          <p:cNvSpPr/>
          <p:nvPr/>
        </p:nvSpPr>
        <p:spPr>
          <a:xfrm flipH="false" flipV="false" rot="0">
            <a:off x="0" y="5495081"/>
            <a:ext cx="6826472" cy="3897154"/>
          </a:xfrm>
          <a:custGeom>
            <a:avLst/>
            <a:gdLst/>
            <a:ahLst/>
            <a:cxnLst/>
            <a:rect r="r" b="b" t="t" l="l"/>
            <a:pathLst>
              <a:path h="3897154" w="6826472">
                <a:moveTo>
                  <a:pt x="0" y="0"/>
                </a:moveTo>
                <a:lnTo>
                  <a:pt x="6826472" y="0"/>
                </a:lnTo>
                <a:lnTo>
                  <a:pt x="6826472" y="3897154"/>
                </a:lnTo>
                <a:lnTo>
                  <a:pt x="0" y="3897154"/>
                </a:lnTo>
                <a:lnTo>
                  <a:pt x="0" y="0"/>
                </a:lnTo>
                <a:close/>
              </a:path>
            </a:pathLst>
          </a:custGeom>
          <a:blipFill>
            <a:blip r:embed="rId4"/>
            <a:stretch>
              <a:fillRect l="0" t="0" r="0" b="0"/>
            </a:stretch>
          </a:blipFill>
        </p:spPr>
      </p:sp>
      <p:sp>
        <p:nvSpPr>
          <p:cNvPr name="Freeform 8" id="8"/>
          <p:cNvSpPr/>
          <p:nvPr/>
        </p:nvSpPr>
        <p:spPr>
          <a:xfrm flipH="false" flipV="false" rot="0">
            <a:off x="7438701" y="5495081"/>
            <a:ext cx="3372996" cy="3372996"/>
          </a:xfrm>
          <a:custGeom>
            <a:avLst/>
            <a:gdLst/>
            <a:ahLst/>
            <a:cxnLst/>
            <a:rect r="r" b="b" t="t" l="l"/>
            <a:pathLst>
              <a:path h="3372996" w="3372996">
                <a:moveTo>
                  <a:pt x="0" y="0"/>
                </a:moveTo>
                <a:lnTo>
                  <a:pt x="3372996" y="0"/>
                </a:lnTo>
                <a:lnTo>
                  <a:pt x="3372996" y="3372995"/>
                </a:lnTo>
                <a:lnTo>
                  <a:pt x="0" y="3372995"/>
                </a:lnTo>
                <a:lnTo>
                  <a:pt x="0" y="0"/>
                </a:lnTo>
                <a:close/>
              </a:path>
            </a:pathLst>
          </a:custGeom>
          <a:blipFill>
            <a:blip r:embed="rId5"/>
            <a:stretch>
              <a:fillRect l="0" t="0" r="0" b="0"/>
            </a:stretch>
          </a:blipFill>
        </p:spPr>
      </p:sp>
      <p:sp>
        <p:nvSpPr>
          <p:cNvPr name="Freeform 9" id="9"/>
          <p:cNvSpPr/>
          <p:nvPr/>
        </p:nvSpPr>
        <p:spPr>
          <a:xfrm flipH="false" flipV="false" rot="0">
            <a:off x="11299049" y="5495081"/>
            <a:ext cx="6742798" cy="3372996"/>
          </a:xfrm>
          <a:custGeom>
            <a:avLst/>
            <a:gdLst/>
            <a:ahLst/>
            <a:cxnLst/>
            <a:rect r="r" b="b" t="t" l="l"/>
            <a:pathLst>
              <a:path h="3372996" w="6742798">
                <a:moveTo>
                  <a:pt x="0" y="0"/>
                </a:moveTo>
                <a:lnTo>
                  <a:pt x="6742798" y="0"/>
                </a:lnTo>
                <a:lnTo>
                  <a:pt x="6742798" y="3372995"/>
                </a:lnTo>
                <a:lnTo>
                  <a:pt x="0" y="3372995"/>
                </a:lnTo>
                <a:lnTo>
                  <a:pt x="0" y="0"/>
                </a:lnTo>
                <a:close/>
              </a:path>
            </a:pathLst>
          </a:custGeom>
          <a:blipFill>
            <a:blip r:embed="rId6"/>
            <a:stretch>
              <a:fillRect l="-387" t="0" r="-387" b="0"/>
            </a:stretch>
          </a:blipFill>
        </p:spPr>
      </p:sp>
      <p:sp>
        <p:nvSpPr>
          <p:cNvPr name="TextBox 10" id="10"/>
          <p:cNvSpPr txBox="true"/>
          <p:nvPr/>
        </p:nvSpPr>
        <p:spPr>
          <a:xfrm rot="0">
            <a:off x="4197112" y="1458808"/>
            <a:ext cx="9374773" cy="1213926"/>
          </a:xfrm>
          <a:prstGeom prst="rect">
            <a:avLst/>
          </a:prstGeom>
        </p:spPr>
        <p:txBody>
          <a:bodyPr anchor="t" rtlCol="false" tIns="0" lIns="0" bIns="0" rIns="0">
            <a:spAutoFit/>
          </a:bodyPr>
          <a:lstStyle/>
          <a:p>
            <a:pPr algn="ctr">
              <a:lnSpc>
                <a:spcPts val="9898"/>
              </a:lnSpc>
            </a:pPr>
            <a:r>
              <a:rPr lang="en-US" sz="7172" spc="57">
                <a:solidFill>
                  <a:srgbClr val="FFFFFF"/>
                </a:solidFill>
                <a:latin typeface="Archivo Black"/>
                <a:ea typeface="Archivo Black"/>
                <a:cs typeface="Archivo Black"/>
                <a:sym typeface="Archivo Black"/>
              </a:rPr>
              <a:t>COMPONENTS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950" y="-6033839"/>
            <a:ext cx="18270100" cy="7467944"/>
          </a:xfrm>
          <a:custGeom>
            <a:avLst/>
            <a:gdLst/>
            <a:ahLst/>
            <a:cxnLst/>
            <a:rect r="r" b="b" t="t" l="l"/>
            <a:pathLst>
              <a:path h="7467944" w="18270100">
                <a:moveTo>
                  <a:pt x="0" y="0"/>
                </a:moveTo>
                <a:lnTo>
                  <a:pt x="18270099" y="0"/>
                </a:lnTo>
                <a:lnTo>
                  <a:pt x="18270099" y="7467944"/>
                </a:lnTo>
                <a:lnTo>
                  <a:pt x="0" y="7467944"/>
                </a:lnTo>
                <a:lnTo>
                  <a:pt x="0" y="0"/>
                </a:lnTo>
                <a:close/>
              </a:path>
            </a:pathLst>
          </a:custGeom>
          <a:blipFill>
            <a:blip r:embed="rId3"/>
            <a:stretch>
              <a:fillRect l="0" t="-31574" r="0" b="-31574"/>
            </a:stretch>
          </a:blipFill>
        </p:spPr>
      </p:sp>
      <p:grpSp>
        <p:nvGrpSpPr>
          <p:cNvPr name="Group 4" id="4"/>
          <p:cNvGrpSpPr/>
          <p:nvPr/>
        </p:nvGrpSpPr>
        <p:grpSpPr>
          <a:xfrm rot="0">
            <a:off x="675845" y="3748188"/>
            <a:ext cx="7592618" cy="5904706"/>
            <a:chOff x="0" y="0"/>
            <a:chExt cx="1210207" cy="941166"/>
          </a:xfrm>
        </p:grpSpPr>
        <p:sp>
          <p:nvSpPr>
            <p:cNvPr name="Freeform 5" id="5"/>
            <p:cNvSpPr/>
            <p:nvPr/>
          </p:nvSpPr>
          <p:spPr>
            <a:xfrm flipH="false" flipV="false" rot="0">
              <a:off x="0" y="0"/>
              <a:ext cx="1210207" cy="941166"/>
            </a:xfrm>
            <a:custGeom>
              <a:avLst/>
              <a:gdLst/>
              <a:ahLst/>
              <a:cxnLst/>
              <a:rect r="r" b="b" t="t" l="l"/>
              <a:pathLst>
                <a:path h="941166" w="1210207">
                  <a:moveTo>
                    <a:pt x="20393" y="0"/>
                  </a:moveTo>
                  <a:lnTo>
                    <a:pt x="1189814" y="0"/>
                  </a:lnTo>
                  <a:cubicBezTo>
                    <a:pt x="1201077" y="0"/>
                    <a:pt x="1210207" y="9130"/>
                    <a:pt x="1210207" y="20393"/>
                  </a:cubicBezTo>
                  <a:lnTo>
                    <a:pt x="1210207" y="920773"/>
                  </a:lnTo>
                  <a:cubicBezTo>
                    <a:pt x="1210207" y="932036"/>
                    <a:pt x="1201077" y="941166"/>
                    <a:pt x="1189814" y="941166"/>
                  </a:cubicBezTo>
                  <a:lnTo>
                    <a:pt x="20393" y="941166"/>
                  </a:lnTo>
                  <a:cubicBezTo>
                    <a:pt x="9130" y="941166"/>
                    <a:pt x="0" y="932036"/>
                    <a:pt x="0" y="920773"/>
                  </a:cubicBezTo>
                  <a:lnTo>
                    <a:pt x="0" y="20393"/>
                  </a:lnTo>
                  <a:cubicBezTo>
                    <a:pt x="0" y="9130"/>
                    <a:pt x="9130" y="0"/>
                    <a:pt x="20393" y="0"/>
                  </a:cubicBezTo>
                  <a:close/>
                </a:path>
              </a:pathLst>
            </a:custGeom>
            <a:solidFill>
              <a:srgbClr val="FFFFFF"/>
            </a:solidFill>
            <a:ln w="38100" cap="sq">
              <a:solidFill>
                <a:srgbClr val="363636"/>
              </a:solidFill>
              <a:prstDash val="solid"/>
              <a:miter/>
            </a:ln>
          </p:spPr>
        </p:sp>
        <p:sp>
          <p:nvSpPr>
            <p:cNvPr name="TextBox 6" id="6"/>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4626428" y="2296143"/>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WORKING PRINCIPLE</a:t>
            </a:r>
          </a:p>
        </p:txBody>
      </p:sp>
      <p:grpSp>
        <p:nvGrpSpPr>
          <p:cNvPr name="Group 8" id="8"/>
          <p:cNvGrpSpPr/>
          <p:nvPr/>
        </p:nvGrpSpPr>
        <p:grpSpPr>
          <a:xfrm rot="0">
            <a:off x="2667090" y="3489810"/>
            <a:ext cx="260722" cy="258379"/>
            <a:chOff x="0" y="0"/>
            <a:chExt cx="320400" cy="317520"/>
          </a:xfrm>
        </p:grpSpPr>
        <p:sp>
          <p:nvSpPr>
            <p:cNvPr name="Freeform 9" id="9"/>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0" id="10"/>
          <p:cNvGrpSpPr/>
          <p:nvPr/>
        </p:nvGrpSpPr>
        <p:grpSpPr>
          <a:xfrm rot="0">
            <a:off x="1075726" y="3489810"/>
            <a:ext cx="1731312" cy="1857279"/>
            <a:chOff x="0" y="0"/>
            <a:chExt cx="2127600" cy="2282400"/>
          </a:xfrm>
        </p:grpSpPr>
        <p:sp>
          <p:nvSpPr>
            <p:cNvPr name="Freeform 11" id="11"/>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2" id="12"/>
          <p:cNvGrpSpPr/>
          <p:nvPr/>
        </p:nvGrpSpPr>
        <p:grpSpPr>
          <a:xfrm rot="0">
            <a:off x="10001637" y="3748188"/>
            <a:ext cx="7592618" cy="5904706"/>
            <a:chOff x="0" y="0"/>
            <a:chExt cx="1210207" cy="941166"/>
          </a:xfrm>
        </p:grpSpPr>
        <p:sp>
          <p:nvSpPr>
            <p:cNvPr name="Freeform 13" id="13"/>
            <p:cNvSpPr/>
            <p:nvPr/>
          </p:nvSpPr>
          <p:spPr>
            <a:xfrm flipH="false" flipV="false" rot="0">
              <a:off x="0" y="0"/>
              <a:ext cx="1210207" cy="941166"/>
            </a:xfrm>
            <a:custGeom>
              <a:avLst/>
              <a:gdLst/>
              <a:ahLst/>
              <a:cxnLst/>
              <a:rect r="r" b="b" t="t" l="l"/>
              <a:pathLst>
                <a:path h="941166" w="1210207">
                  <a:moveTo>
                    <a:pt x="20393" y="0"/>
                  </a:moveTo>
                  <a:lnTo>
                    <a:pt x="1189814" y="0"/>
                  </a:lnTo>
                  <a:cubicBezTo>
                    <a:pt x="1201077" y="0"/>
                    <a:pt x="1210207" y="9130"/>
                    <a:pt x="1210207" y="20393"/>
                  </a:cubicBezTo>
                  <a:lnTo>
                    <a:pt x="1210207" y="920773"/>
                  </a:lnTo>
                  <a:cubicBezTo>
                    <a:pt x="1210207" y="932036"/>
                    <a:pt x="1201077" y="941166"/>
                    <a:pt x="1189814" y="941166"/>
                  </a:cubicBezTo>
                  <a:lnTo>
                    <a:pt x="20393" y="941166"/>
                  </a:lnTo>
                  <a:cubicBezTo>
                    <a:pt x="9130" y="941166"/>
                    <a:pt x="0" y="932036"/>
                    <a:pt x="0" y="920773"/>
                  </a:cubicBezTo>
                  <a:lnTo>
                    <a:pt x="0" y="20393"/>
                  </a:lnTo>
                  <a:cubicBezTo>
                    <a:pt x="0" y="9130"/>
                    <a:pt x="9130" y="0"/>
                    <a:pt x="20393" y="0"/>
                  </a:cubicBezTo>
                  <a:close/>
                </a:path>
              </a:pathLst>
            </a:custGeom>
            <a:solidFill>
              <a:srgbClr val="FFFFFF"/>
            </a:solidFill>
            <a:ln w="38100" cap="sq">
              <a:solidFill>
                <a:srgbClr val="363636"/>
              </a:solidFill>
              <a:prstDash val="solid"/>
              <a:miter/>
            </a:ln>
          </p:spPr>
        </p:sp>
        <p:sp>
          <p:nvSpPr>
            <p:cNvPr name="TextBox 14" id="14"/>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1992882" y="3489810"/>
            <a:ext cx="260722" cy="258379"/>
            <a:chOff x="0" y="0"/>
            <a:chExt cx="320400" cy="317520"/>
          </a:xfrm>
        </p:grpSpPr>
        <p:sp>
          <p:nvSpPr>
            <p:cNvPr name="Freeform 16" id="16"/>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7" id="17"/>
          <p:cNvGrpSpPr/>
          <p:nvPr/>
        </p:nvGrpSpPr>
        <p:grpSpPr>
          <a:xfrm rot="0">
            <a:off x="10401519" y="3489810"/>
            <a:ext cx="1731312" cy="1857279"/>
            <a:chOff x="0" y="0"/>
            <a:chExt cx="2127600" cy="2282400"/>
          </a:xfrm>
        </p:grpSpPr>
        <p:sp>
          <p:nvSpPr>
            <p:cNvPr name="Freeform 18" id="18"/>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9" id="19"/>
          <p:cNvGrpSpPr/>
          <p:nvPr/>
        </p:nvGrpSpPr>
        <p:grpSpPr>
          <a:xfrm rot="5400000">
            <a:off x="8581843" y="-7165639"/>
            <a:ext cx="1088513" cy="18288000"/>
            <a:chOff x="0" y="0"/>
            <a:chExt cx="286687" cy="4816593"/>
          </a:xfrm>
        </p:grpSpPr>
        <p:sp>
          <p:nvSpPr>
            <p:cNvPr name="Freeform 20" id="20"/>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21" id="21"/>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2" id="22"/>
          <p:cNvSpPr txBox="true"/>
          <p:nvPr/>
        </p:nvSpPr>
        <p:spPr>
          <a:xfrm rot="0">
            <a:off x="3108200" y="3980626"/>
            <a:ext cx="4824006" cy="120634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LASER Generation</a:t>
            </a:r>
          </a:p>
        </p:txBody>
      </p:sp>
      <p:sp>
        <p:nvSpPr>
          <p:cNvPr name="TextBox 23" id="23"/>
          <p:cNvSpPr txBox="true"/>
          <p:nvPr/>
        </p:nvSpPr>
        <p:spPr>
          <a:xfrm rot="0">
            <a:off x="1011309" y="5651888"/>
            <a:ext cx="7230238" cy="4073652"/>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Generation of laser light within the Nd:YAG laser system. </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When energy is supplied to the Nd:YAG crystal, typically through flash lamps or diode lasers, the neodymium ions become excited and rise to higher energy levels.</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When these ions return to their ground state, they release photons of specific wavelengths, primarily around 1064 nanometers in the infrared spectrum. This process is called stimulated emission.</a:t>
            </a:r>
          </a:p>
          <a:p>
            <a:pPr algn="l">
              <a:lnSpc>
                <a:spcPts val="2483"/>
              </a:lnSpc>
            </a:pPr>
          </a:p>
        </p:txBody>
      </p:sp>
      <p:sp>
        <p:nvSpPr>
          <p:cNvPr name="TextBox 24" id="24"/>
          <p:cNvSpPr txBox="true"/>
          <p:nvPr/>
        </p:nvSpPr>
        <p:spPr>
          <a:xfrm rot="0">
            <a:off x="12433992" y="3980626"/>
            <a:ext cx="4824006" cy="120634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LASER Amplification</a:t>
            </a:r>
          </a:p>
        </p:txBody>
      </p:sp>
      <p:sp>
        <p:nvSpPr>
          <p:cNvPr name="TextBox 25" id="25"/>
          <p:cNvSpPr txBox="true"/>
          <p:nvPr/>
        </p:nvSpPr>
        <p:spPr>
          <a:xfrm rot="0">
            <a:off x="10277902" y="5651888"/>
            <a:ext cx="7040088" cy="3445002"/>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The emitted photons travel back and forth within the resonator, consisting of mirrors placed at each end of the Nd:YAG crystal. As they pass through the crystal, they stimulate additional neodymium ions to emit more photons of the same wavelength.</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This process of stimulated emission results in the amplification of the laser light, producing a coherent and intense beam of light.</a:t>
            </a:r>
          </a:p>
          <a:p>
            <a:pPr algn="l">
              <a:lnSpc>
                <a:spcPts val="248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6029051"/>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4" id="4"/>
          <p:cNvGrpSpPr/>
          <p:nvPr/>
        </p:nvGrpSpPr>
        <p:grpSpPr>
          <a:xfrm rot="0">
            <a:off x="830119" y="3748188"/>
            <a:ext cx="7873752" cy="5904706"/>
            <a:chOff x="0" y="0"/>
            <a:chExt cx="1255018" cy="941166"/>
          </a:xfrm>
        </p:grpSpPr>
        <p:sp>
          <p:nvSpPr>
            <p:cNvPr name="Freeform 5" id="5"/>
            <p:cNvSpPr/>
            <p:nvPr/>
          </p:nvSpPr>
          <p:spPr>
            <a:xfrm flipH="false" flipV="false" rot="0">
              <a:off x="0" y="0"/>
              <a:ext cx="1255018" cy="941166"/>
            </a:xfrm>
            <a:custGeom>
              <a:avLst/>
              <a:gdLst/>
              <a:ahLst/>
              <a:cxnLst/>
              <a:rect r="r" b="b" t="t" l="l"/>
              <a:pathLst>
                <a:path h="941166" w="1255018">
                  <a:moveTo>
                    <a:pt x="19665" y="0"/>
                  </a:moveTo>
                  <a:lnTo>
                    <a:pt x="1235353" y="0"/>
                  </a:lnTo>
                  <a:cubicBezTo>
                    <a:pt x="1246213" y="0"/>
                    <a:pt x="1255018" y="8804"/>
                    <a:pt x="1255018" y="19665"/>
                  </a:cubicBezTo>
                  <a:lnTo>
                    <a:pt x="1255018" y="921501"/>
                  </a:lnTo>
                  <a:cubicBezTo>
                    <a:pt x="1255018" y="932362"/>
                    <a:pt x="1246213" y="941166"/>
                    <a:pt x="1235353" y="941166"/>
                  </a:cubicBezTo>
                  <a:lnTo>
                    <a:pt x="19665" y="941166"/>
                  </a:lnTo>
                  <a:cubicBezTo>
                    <a:pt x="8804" y="941166"/>
                    <a:pt x="0" y="932362"/>
                    <a:pt x="0" y="921501"/>
                  </a:cubicBezTo>
                  <a:lnTo>
                    <a:pt x="0" y="19665"/>
                  </a:lnTo>
                  <a:cubicBezTo>
                    <a:pt x="0" y="8804"/>
                    <a:pt x="8804" y="0"/>
                    <a:pt x="19665" y="0"/>
                  </a:cubicBezTo>
                  <a:close/>
                </a:path>
              </a:pathLst>
            </a:custGeom>
            <a:solidFill>
              <a:srgbClr val="FFFFFF"/>
            </a:solidFill>
            <a:ln w="38100" cap="sq">
              <a:solidFill>
                <a:srgbClr val="363636"/>
              </a:solidFill>
              <a:prstDash val="solid"/>
              <a:miter/>
            </a:ln>
          </p:spPr>
        </p:sp>
        <p:sp>
          <p:nvSpPr>
            <p:cNvPr name="TextBox 6" id="6"/>
            <p:cNvSpPr txBox="true"/>
            <p:nvPr/>
          </p:nvSpPr>
          <p:spPr>
            <a:xfrm>
              <a:off x="0" y="-19050"/>
              <a:ext cx="1255018" cy="960216"/>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4645478" y="2258043"/>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WORKING PRINCIPLE</a:t>
            </a:r>
          </a:p>
        </p:txBody>
      </p:sp>
      <p:grpSp>
        <p:nvGrpSpPr>
          <p:cNvPr name="Group 8" id="8"/>
          <p:cNvGrpSpPr/>
          <p:nvPr/>
        </p:nvGrpSpPr>
        <p:grpSpPr>
          <a:xfrm rot="0">
            <a:off x="2667090" y="3504699"/>
            <a:ext cx="260722" cy="258379"/>
            <a:chOff x="0" y="0"/>
            <a:chExt cx="320400" cy="317520"/>
          </a:xfrm>
        </p:grpSpPr>
        <p:sp>
          <p:nvSpPr>
            <p:cNvPr name="Freeform 9" id="9"/>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0" id="10"/>
          <p:cNvGrpSpPr/>
          <p:nvPr/>
        </p:nvGrpSpPr>
        <p:grpSpPr>
          <a:xfrm rot="0">
            <a:off x="1066139" y="3504699"/>
            <a:ext cx="1731312" cy="1857279"/>
            <a:chOff x="0" y="0"/>
            <a:chExt cx="2127600" cy="2282400"/>
          </a:xfrm>
        </p:grpSpPr>
        <p:sp>
          <p:nvSpPr>
            <p:cNvPr name="Freeform 11" id="11"/>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12" id="12"/>
          <p:cNvSpPr txBox="true"/>
          <p:nvPr/>
        </p:nvSpPr>
        <p:spPr>
          <a:xfrm rot="0">
            <a:off x="3108200" y="3980626"/>
            <a:ext cx="4824006" cy="120634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Directing the beam</a:t>
            </a:r>
          </a:p>
        </p:txBody>
      </p:sp>
      <p:sp>
        <p:nvSpPr>
          <p:cNvPr name="TextBox 13" id="13"/>
          <p:cNvSpPr txBox="true"/>
          <p:nvPr/>
        </p:nvSpPr>
        <p:spPr>
          <a:xfrm rot="0">
            <a:off x="1011309" y="5689988"/>
            <a:ext cx="7230238" cy="4073652"/>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An optical resonator with mirrors amplifies and shapes the light into a highly focused beam. </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The beam then travels through a beam delivery system. This may include collimating lenses to focus the beam and a fiber optic cable (optional) for flexible positioning.</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The beam reaches the welding head, where a focusing lens concentrates it further to a tiny spot size at the focal point. This creates an intense heat source.</a:t>
            </a:r>
          </a:p>
          <a:p>
            <a:pPr algn="l">
              <a:lnSpc>
                <a:spcPts val="2483"/>
              </a:lnSpc>
            </a:pPr>
          </a:p>
        </p:txBody>
      </p:sp>
      <p:grpSp>
        <p:nvGrpSpPr>
          <p:cNvPr name="Group 14" id="14"/>
          <p:cNvGrpSpPr/>
          <p:nvPr/>
        </p:nvGrpSpPr>
        <p:grpSpPr>
          <a:xfrm rot="0">
            <a:off x="10001637" y="3748188"/>
            <a:ext cx="7592618" cy="5904706"/>
            <a:chOff x="0" y="0"/>
            <a:chExt cx="1210207" cy="941166"/>
          </a:xfrm>
        </p:grpSpPr>
        <p:sp>
          <p:nvSpPr>
            <p:cNvPr name="Freeform 15" id="15"/>
            <p:cNvSpPr/>
            <p:nvPr/>
          </p:nvSpPr>
          <p:spPr>
            <a:xfrm flipH="false" flipV="false" rot="0">
              <a:off x="0" y="0"/>
              <a:ext cx="1210207" cy="941166"/>
            </a:xfrm>
            <a:custGeom>
              <a:avLst/>
              <a:gdLst/>
              <a:ahLst/>
              <a:cxnLst/>
              <a:rect r="r" b="b" t="t" l="l"/>
              <a:pathLst>
                <a:path h="941166" w="1210207">
                  <a:moveTo>
                    <a:pt x="20393" y="0"/>
                  </a:moveTo>
                  <a:lnTo>
                    <a:pt x="1189814" y="0"/>
                  </a:lnTo>
                  <a:cubicBezTo>
                    <a:pt x="1201077" y="0"/>
                    <a:pt x="1210207" y="9130"/>
                    <a:pt x="1210207" y="20393"/>
                  </a:cubicBezTo>
                  <a:lnTo>
                    <a:pt x="1210207" y="920773"/>
                  </a:lnTo>
                  <a:cubicBezTo>
                    <a:pt x="1210207" y="932036"/>
                    <a:pt x="1201077" y="941166"/>
                    <a:pt x="1189814" y="941166"/>
                  </a:cubicBezTo>
                  <a:lnTo>
                    <a:pt x="20393" y="941166"/>
                  </a:lnTo>
                  <a:cubicBezTo>
                    <a:pt x="9130" y="941166"/>
                    <a:pt x="0" y="932036"/>
                    <a:pt x="0" y="920773"/>
                  </a:cubicBezTo>
                  <a:lnTo>
                    <a:pt x="0" y="20393"/>
                  </a:lnTo>
                  <a:cubicBezTo>
                    <a:pt x="0" y="9130"/>
                    <a:pt x="9130" y="0"/>
                    <a:pt x="20393" y="0"/>
                  </a:cubicBezTo>
                  <a:close/>
                </a:path>
              </a:pathLst>
            </a:custGeom>
            <a:solidFill>
              <a:srgbClr val="FFFFFF"/>
            </a:solidFill>
            <a:ln w="38100" cap="sq">
              <a:solidFill>
                <a:srgbClr val="363636"/>
              </a:solidFill>
              <a:prstDash val="solid"/>
              <a:miter/>
            </a:ln>
          </p:spPr>
        </p:sp>
        <p:sp>
          <p:nvSpPr>
            <p:cNvPr name="TextBox 16" id="16"/>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7" id="17"/>
          <p:cNvGrpSpPr/>
          <p:nvPr/>
        </p:nvGrpSpPr>
        <p:grpSpPr>
          <a:xfrm rot="0">
            <a:off x="11992882" y="3489810"/>
            <a:ext cx="260722" cy="258379"/>
            <a:chOff x="0" y="0"/>
            <a:chExt cx="320400" cy="317520"/>
          </a:xfrm>
        </p:grpSpPr>
        <p:sp>
          <p:nvSpPr>
            <p:cNvPr name="Freeform 18" id="18"/>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9" id="19"/>
          <p:cNvGrpSpPr/>
          <p:nvPr/>
        </p:nvGrpSpPr>
        <p:grpSpPr>
          <a:xfrm rot="0">
            <a:off x="10401519" y="3489810"/>
            <a:ext cx="1731312" cy="1857279"/>
            <a:chOff x="0" y="0"/>
            <a:chExt cx="2127600" cy="2282400"/>
          </a:xfrm>
        </p:grpSpPr>
        <p:sp>
          <p:nvSpPr>
            <p:cNvPr name="Freeform 20" id="20"/>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21" id="21"/>
          <p:cNvSpPr txBox="true"/>
          <p:nvPr/>
        </p:nvSpPr>
        <p:spPr>
          <a:xfrm rot="0">
            <a:off x="12433992" y="3980626"/>
            <a:ext cx="4479740" cy="120634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Welding Process</a:t>
            </a:r>
          </a:p>
        </p:txBody>
      </p:sp>
      <p:sp>
        <p:nvSpPr>
          <p:cNvPr name="TextBox 22" id="22"/>
          <p:cNvSpPr txBox="true"/>
          <p:nvPr/>
        </p:nvSpPr>
        <p:spPr>
          <a:xfrm rot="0">
            <a:off x="10277902" y="5651888"/>
            <a:ext cx="7040088" cy="3759327"/>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When the focused laser beam hits the metal surface, the photons are absorbed. </a:t>
            </a:r>
            <a:r>
              <a:rPr lang="en-US" sz="1800" spc="176">
                <a:solidFill>
                  <a:srgbClr val="000000"/>
                </a:solidFill>
                <a:latin typeface="Montserrat Light"/>
                <a:ea typeface="Montserrat Light"/>
                <a:cs typeface="Montserrat Light"/>
                <a:sym typeface="Montserrat Light"/>
              </a:rPr>
              <a:t>This absorption rapidly converts light energy into thermal energy, causing the metal to melt at the point of focus, forming a molten pool.</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As the laser beam moves along the desired path, the molten metal behind it cools rapidly due to the surrounding metal acting as a heat sink. This rapid cooling leads to solidification, forming the final weld joint.</a:t>
            </a:r>
          </a:p>
          <a:p>
            <a:pPr algn="l">
              <a:lnSpc>
                <a:spcPts val="2483"/>
              </a:lnSpc>
            </a:pPr>
          </a:p>
        </p:txBody>
      </p:sp>
      <p:grpSp>
        <p:nvGrpSpPr>
          <p:cNvPr name="Group 23" id="23"/>
          <p:cNvGrpSpPr/>
          <p:nvPr/>
        </p:nvGrpSpPr>
        <p:grpSpPr>
          <a:xfrm rot="5400000">
            <a:off x="8599743" y="-7160851"/>
            <a:ext cx="1088513" cy="18288000"/>
            <a:chOff x="0" y="0"/>
            <a:chExt cx="286687" cy="4816593"/>
          </a:xfrm>
        </p:grpSpPr>
        <p:sp>
          <p:nvSpPr>
            <p:cNvPr name="Freeform 24" id="2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25" id="2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7900" y="-6024314"/>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4" id="4"/>
          <p:cNvGrpSpPr/>
          <p:nvPr/>
        </p:nvGrpSpPr>
        <p:grpSpPr>
          <a:xfrm rot="0">
            <a:off x="675845" y="3748188"/>
            <a:ext cx="7592618" cy="5904706"/>
            <a:chOff x="0" y="0"/>
            <a:chExt cx="1210207" cy="941166"/>
          </a:xfrm>
        </p:grpSpPr>
        <p:sp>
          <p:nvSpPr>
            <p:cNvPr name="Freeform 5" id="5"/>
            <p:cNvSpPr/>
            <p:nvPr/>
          </p:nvSpPr>
          <p:spPr>
            <a:xfrm flipH="false" flipV="false" rot="0">
              <a:off x="0" y="0"/>
              <a:ext cx="1210207" cy="941166"/>
            </a:xfrm>
            <a:custGeom>
              <a:avLst/>
              <a:gdLst/>
              <a:ahLst/>
              <a:cxnLst/>
              <a:rect r="r" b="b" t="t" l="l"/>
              <a:pathLst>
                <a:path h="941166" w="1210207">
                  <a:moveTo>
                    <a:pt x="20393" y="0"/>
                  </a:moveTo>
                  <a:lnTo>
                    <a:pt x="1189814" y="0"/>
                  </a:lnTo>
                  <a:cubicBezTo>
                    <a:pt x="1201077" y="0"/>
                    <a:pt x="1210207" y="9130"/>
                    <a:pt x="1210207" y="20393"/>
                  </a:cubicBezTo>
                  <a:lnTo>
                    <a:pt x="1210207" y="920773"/>
                  </a:lnTo>
                  <a:cubicBezTo>
                    <a:pt x="1210207" y="932036"/>
                    <a:pt x="1201077" y="941166"/>
                    <a:pt x="1189814" y="941166"/>
                  </a:cubicBezTo>
                  <a:lnTo>
                    <a:pt x="20393" y="941166"/>
                  </a:lnTo>
                  <a:cubicBezTo>
                    <a:pt x="9130" y="941166"/>
                    <a:pt x="0" y="932036"/>
                    <a:pt x="0" y="920773"/>
                  </a:cubicBezTo>
                  <a:lnTo>
                    <a:pt x="0" y="20393"/>
                  </a:lnTo>
                  <a:cubicBezTo>
                    <a:pt x="0" y="9130"/>
                    <a:pt x="9130" y="0"/>
                    <a:pt x="20393" y="0"/>
                  </a:cubicBezTo>
                  <a:close/>
                </a:path>
              </a:pathLst>
            </a:custGeom>
            <a:solidFill>
              <a:srgbClr val="FFFFFF"/>
            </a:solidFill>
            <a:ln w="38100" cap="sq">
              <a:solidFill>
                <a:srgbClr val="363636"/>
              </a:solidFill>
              <a:prstDash val="solid"/>
              <a:miter/>
            </a:ln>
          </p:spPr>
        </p:sp>
        <p:sp>
          <p:nvSpPr>
            <p:cNvPr name="TextBox 6" id="6"/>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4626428" y="2296143"/>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WORKING PRINCIPLE</a:t>
            </a:r>
          </a:p>
        </p:txBody>
      </p:sp>
      <p:grpSp>
        <p:nvGrpSpPr>
          <p:cNvPr name="Group 8" id="8"/>
          <p:cNvGrpSpPr/>
          <p:nvPr/>
        </p:nvGrpSpPr>
        <p:grpSpPr>
          <a:xfrm rot="0">
            <a:off x="2667090" y="3489810"/>
            <a:ext cx="260722" cy="258379"/>
            <a:chOff x="0" y="0"/>
            <a:chExt cx="320400" cy="317520"/>
          </a:xfrm>
        </p:grpSpPr>
        <p:sp>
          <p:nvSpPr>
            <p:cNvPr name="Freeform 9" id="9"/>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0" id="10"/>
          <p:cNvGrpSpPr/>
          <p:nvPr/>
        </p:nvGrpSpPr>
        <p:grpSpPr>
          <a:xfrm rot="0">
            <a:off x="1075726" y="3489810"/>
            <a:ext cx="1731312" cy="1857279"/>
            <a:chOff x="0" y="0"/>
            <a:chExt cx="2127600" cy="2282400"/>
          </a:xfrm>
        </p:grpSpPr>
        <p:sp>
          <p:nvSpPr>
            <p:cNvPr name="Freeform 11" id="11"/>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2" id="12"/>
          <p:cNvGrpSpPr/>
          <p:nvPr/>
        </p:nvGrpSpPr>
        <p:grpSpPr>
          <a:xfrm rot="0">
            <a:off x="10001637" y="3748188"/>
            <a:ext cx="7592618" cy="5904706"/>
            <a:chOff x="0" y="0"/>
            <a:chExt cx="1210207" cy="941166"/>
          </a:xfrm>
        </p:grpSpPr>
        <p:sp>
          <p:nvSpPr>
            <p:cNvPr name="Freeform 13" id="13"/>
            <p:cNvSpPr/>
            <p:nvPr/>
          </p:nvSpPr>
          <p:spPr>
            <a:xfrm flipH="false" flipV="false" rot="0">
              <a:off x="0" y="0"/>
              <a:ext cx="1210207" cy="941166"/>
            </a:xfrm>
            <a:custGeom>
              <a:avLst/>
              <a:gdLst/>
              <a:ahLst/>
              <a:cxnLst/>
              <a:rect r="r" b="b" t="t" l="l"/>
              <a:pathLst>
                <a:path h="941166" w="1210207">
                  <a:moveTo>
                    <a:pt x="20393" y="0"/>
                  </a:moveTo>
                  <a:lnTo>
                    <a:pt x="1189814" y="0"/>
                  </a:lnTo>
                  <a:cubicBezTo>
                    <a:pt x="1201077" y="0"/>
                    <a:pt x="1210207" y="9130"/>
                    <a:pt x="1210207" y="20393"/>
                  </a:cubicBezTo>
                  <a:lnTo>
                    <a:pt x="1210207" y="920773"/>
                  </a:lnTo>
                  <a:cubicBezTo>
                    <a:pt x="1210207" y="932036"/>
                    <a:pt x="1201077" y="941166"/>
                    <a:pt x="1189814" y="941166"/>
                  </a:cubicBezTo>
                  <a:lnTo>
                    <a:pt x="20393" y="941166"/>
                  </a:lnTo>
                  <a:cubicBezTo>
                    <a:pt x="9130" y="941166"/>
                    <a:pt x="0" y="932036"/>
                    <a:pt x="0" y="920773"/>
                  </a:cubicBezTo>
                  <a:lnTo>
                    <a:pt x="0" y="20393"/>
                  </a:lnTo>
                  <a:cubicBezTo>
                    <a:pt x="0" y="9130"/>
                    <a:pt x="9130" y="0"/>
                    <a:pt x="20393" y="0"/>
                  </a:cubicBezTo>
                  <a:close/>
                </a:path>
              </a:pathLst>
            </a:custGeom>
            <a:solidFill>
              <a:srgbClr val="FFFFFF"/>
            </a:solidFill>
            <a:ln w="38100" cap="sq">
              <a:solidFill>
                <a:srgbClr val="363636"/>
              </a:solidFill>
              <a:prstDash val="solid"/>
              <a:miter/>
            </a:ln>
          </p:spPr>
        </p:sp>
        <p:sp>
          <p:nvSpPr>
            <p:cNvPr name="TextBox 14" id="14"/>
            <p:cNvSpPr txBox="true"/>
            <p:nvPr/>
          </p:nvSpPr>
          <p:spPr>
            <a:xfrm>
              <a:off x="0" y="-19050"/>
              <a:ext cx="1210207" cy="960216"/>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1992882" y="3489810"/>
            <a:ext cx="260722" cy="258379"/>
            <a:chOff x="0" y="0"/>
            <a:chExt cx="320400" cy="317520"/>
          </a:xfrm>
        </p:grpSpPr>
        <p:sp>
          <p:nvSpPr>
            <p:cNvPr name="Freeform 16" id="16"/>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7" id="17"/>
          <p:cNvGrpSpPr/>
          <p:nvPr/>
        </p:nvGrpSpPr>
        <p:grpSpPr>
          <a:xfrm rot="0">
            <a:off x="10401519" y="3489810"/>
            <a:ext cx="1731312" cy="1857279"/>
            <a:chOff x="0" y="0"/>
            <a:chExt cx="2127600" cy="2282400"/>
          </a:xfrm>
        </p:grpSpPr>
        <p:sp>
          <p:nvSpPr>
            <p:cNvPr name="Freeform 18" id="18"/>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9" id="19"/>
          <p:cNvGrpSpPr/>
          <p:nvPr/>
        </p:nvGrpSpPr>
        <p:grpSpPr>
          <a:xfrm rot="5400000">
            <a:off x="8581843" y="-7156114"/>
            <a:ext cx="1088513" cy="18288000"/>
            <a:chOff x="0" y="0"/>
            <a:chExt cx="286687" cy="4816593"/>
          </a:xfrm>
        </p:grpSpPr>
        <p:sp>
          <p:nvSpPr>
            <p:cNvPr name="Freeform 20" id="20"/>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21" id="21"/>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2" id="22"/>
          <p:cNvSpPr txBox="true"/>
          <p:nvPr/>
        </p:nvSpPr>
        <p:spPr>
          <a:xfrm rot="0">
            <a:off x="3108200" y="3980626"/>
            <a:ext cx="4824006" cy="59555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Control System</a:t>
            </a:r>
          </a:p>
        </p:txBody>
      </p:sp>
      <p:sp>
        <p:nvSpPr>
          <p:cNvPr name="TextBox 23" id="23"/>
          <p:cNvSpPr txBox="true"/>
          <p:nvPr/>
        </p:nvSpPr>
        <p:spPr>
          <a:xfrm rot="0">
            <a:off x="1011309" y="5651888"/>
            <a:ext cx="7115482" cy="2187702"/>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Throughout the welding process, various parameters such as laser power, pulse duration, repetition rate, and focal point position are controlled and adjusted by the system's control unit. This ensures precise control over the welding process and the quality of the weld.</a:t>
            </a:r>
          </a:p>
          <a:p>
            <a:pPr algn="l">
              <a:lnSpc>
                <a:spcPts val="2483"/>
              </a:lnSpc>
            </a:pPr>
          </a:p>
        </p:txBody>
      </p:sp>
      <p:sp>
        <p:nvSpPr>
          <p:cNvPr name="TextBox 24" id="24"/>
          <p:cNvSpPr txBox="true"/>
          <p:nvPr/>
        </p:nvSpPr>
        <p:spPr>
          <a:xfrm rot="0">
            <a:off x="12433992" y="3980626"/>
            <a:ext cx="5160263" cy="1223013"/>
          </a:xfrm>
          <a:prstGeom prst="rect">
            <a:avLst/>
          </a:prstGeom>
        </p:spPr>
        <p:txBody>
          <a:bodyPr anchor="t" rtlCol="false" tIns="0" lIns="0" bIns="0" rIns="0">
            <a:spAutoFit/>
          </a:bodyPr>
          <a:lstStyle/>
          <a:p>
            <a:pPr algn="l" marL="0" indent="0" lvl="1">
              <a:lnSpc>
                <a:spcPts val="4944"/>
              </a:lnSpc>
              <a:spcBef>
                <a:spcPct val="0"/>
              </a:spcBef>
            </a:pPr>
            <a:r>
              <a:rPr lang="en-US" b="true" sz="3583" spc="351">
                <a:solidFill>
                  <a:srgbClr val="000000"/>
                </a:solidFill>
                <a:latin typeface="Montserrat Classic Bold"/>
                <a:ea typeface="Montserrat Classic Bold"/>
                <a:cs typeface="Montserrat Classic Bold"/>
                <a:sym typeface="Montserrat Classic Bold"/>
              </a:rPr>
              <a:t>Cooling and Gas Shielding </a:t>
            </a:r>
          </a:p>
        </p:txBody>
      </p:sp>
      <p:sp>
        <p:nvSpPr>
          <p:cNvPr name="TextBox 25" id="25"/>
          <p:cNvSpPr txBox="true"/>
          <p:nvPr/>
        </p:nvSpPr>
        <p:spPr>
          <a:xfrm rot="0">
            <a:off x="10277902" y="5651888"/>
            <a:ext cx="7040088" cy="3130677"/>
          </a:xfrm>
          <a:prstGeom prst="rect">
            <a:avLst/>
          </a:prstGeom>
        </p:spPr>
        <p:txBody>
          <a:bodyPr anchor="t" rtlCol="false" tIns="0" lIns="0" bIns="0" rIns="0">
            <a:spAutoFit/>
          </a:bodyPr>
          <a:lstStyle/>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Some Nd:YAG laser welding systems incorporate cooling mechanisms to maintain the optimal operating temperature of the laser components.</a:t>
            </a:r>
          </a:p>
          <a:p>
            <a:pPr algn="l">
              <a:lnSpc>
                <a:spcPts val="2483"/>
              </a:lnSpc>
            </a:pPr>
          </a:p>
          <a:p>
            <a:pPr algn="l" marL="388620" indent="-194310" lvl="1">
              <a:lnSpc>
                <a:spcPts val="2483"/>
              </a:lnSpc>
              <a:buFont typeface="Arial"/>
              <a:buChar char="•"/>
            </a:pPr>
            <a:r>
              <a:rPr lang="en-US" sz="1800" spc="176">
                <a:solidFill>
                  <a:srgbClr val="000000"/>
                </a:solidFill>
                <a:latin typeface="Montserrat Light"/>
                <a:ea typeface="Montserrat Light"/>
                <a:cs typeface="Montserrat Light"/>
                <a:sym typeface="Montserrat Light"/>
              </a:rPr>
              <a:t>Additionally, a gas shielding system may be employed to protect the weld area from atmospheric contamination. Common shielding gases include argon and helium, which help prevent oxidation and improve weld quality.</a:t>
            </a:r>
          </a:p>
          <a:p>
            <a:pPr algn="l">
              <a:lnSpc>
                <a:spcPts val="248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655418" y="4086009"/>
            <a:ext cx="3464865" cy="9025136"/>
            <a:chOff x="0" y="0"/>
            <a:chExt cx="912557" cy="2376990"/>
          </a:xfrm>
        </p:grpSpPr>
        <p:sp>
          <p:nvSpPr>
            <p:cNvPr name="Freeform 4" id="4"/>
            <p:cNvSpPr/>
            <p:nvPr/>
          </p:nvSpPr>
          <p:spPr>
            <a:xfrm flipH="false" flipV="false" rot="0">
              <a:off x="0" y="0"/>
              <a:ext cx="912557" cy="2376991"/>
            </a:xfrm>
            <a:custGeom>
              <a:avLst/>
              <a:gdLst/>
              <a:ahLst/>
              <a:cxnLst/>
              <a:rect r="r" b="b" t="t" l="l"/>
              <a:pathLst>
                <a:path h="2376991" w="912557">
                  <a:moveTo>
                    <a:pt x="55860" y="0"/>
                  </a:moveTo>
                  <a:lnTo>
                    <a:pt x="856697" y="0"/>
                  </a:lnTo>
                  <a:cubicBezTo>
                    <a:pt x="871512" y="0"/>
                    <a:pt x="885720" y="5885"/>
                    <a:pt x="896196" y="16361"/>
                  </a:cubicBezTo>
                  <a:cubicBezTo>
                    <a:pt x="906672" y="26837"/>
                    <a:pt x="912557" y="41045"/>
                    <a:pt x="912557" y="55860"/>
                  </a:cubicBezTo>
                  <a:lnTo>
                    <a:pt x="912557" y="2321130"/>
                  </a:lnTo>
                  <a:cubicBezTo>
                    <a:pt x="912557" y="2351981"/>
                    <a:pt x="887548" y="2376991"/>
                    <a:pt x="856697" y="2376991"/>
                  </a:cubicBezTo>
                  <a:lnTo>
                    <a:pt x="55860" y="2376991"/>
                  </a:lnTo>
                  <a:cubicBezTo>
                    <a:pt x="25009" y="2376991"/>
                    <a:pt x="0" y="2351981"/>
                    <a:pt x="0" y="2321130"/>
                  </a:cubicBezTo>
                  <a:lnTo>
                    <a:pt x="0" y="55860"/>
                  </a:lnTo>
                  <a:cubicBezTo>
                    <a:pt x="0" y="25009"/>
                    <a:pt x="25009" y="0"/>
                    <a:pt x="55860" y="0"/>
                  </a:cubicBezTo>
                  <a:close/>
                </a:path>
              </a:pathLst>
            </a:custGeom>
            <a:solidFill>
              <a:srgbClr val="FFFFFF">
                <a:alpha val="86667"/>
              </a:srgbClr>
            </a:solidFill>
            <a:ln cap="rnd">
              <a:noFill/>
              <a:prstDash val="solid"/>
              <a:round/>
            </a:ln>
          </p:spPr>
        </p:sp>
        <p:sp>
          <p:nvSpPr>
            <p:cNvPr name="TextBox 5" id="5"/>
            <p:cNvSpPr txBox="true"/>
            <p:nvPr/>
          </p:nvSpPr>
          <p:spPr>
            <a:xfrm>
              <a:off x="0" y="-19050"/>
              <a:ext cx="912557" cy="239604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215659" y="4086009"/>
            <a:ext cx="3244998" cy="9025136"/>
            <a:chOff x="0" y="0"/>
            <a:chExt cx="854650" cy="2376990"/>
          </a:xfrm>
        </p:grpSpPr>
        <p:sp>
          <p:nvSpPr>
            <p:cNvPr name="Freeform 7" id="7"/>
            <p:cNvSpPr/>
            <p:nvPr/>
          </p:nvSpPr>
          <p:spPr>
            <a:xfrm flipH="false" flipV="false" rot="0">
              <a:off x="0" y="0"/>
              <a:ext cx="854650" cy="2376991"/>
            </a:xfrm>
            <a:custGeom>
              <a:avLst/>
              <a:gdLst/>
              <a:ahLst/>
              <a:cxnLst/>
              <a:rect r="r" b="b" t="t" l="l"/>
              <a:pathLst>
                <a:path h="2376991" w="854650">
                  <a:moveTo>
                    <a:pt x="59645" y="0"/>
                  </a:moveTo>
                  <a:lnTo>
                    <a:pt x="795005" y="0"/>
                  </a:lnTo>
                  <a:cubicBezTo>
                    <a:pt x="810823" y="0"/>
                    <a:pt x="825994" y="6284"/>
                    <a:pt x="837180" y="17470"/>
                  </a:cubicBezTo>
                  <a:cubicBezTo>
                    <a:pt x="848366" y="28655"/>
                    <a:pt x="854650" y="43826"/>
                    <a:pt x="854650" y="59645"/>
                  </a:cubicBezTo>
                  <a:lnTo>
                    <a:pt x="854650" y="2317346"/>
                  </a:lnTo>
                  <a:cubicBezTo>
                    <a:pt x="854650" y="2333164"/>
                    <a:pt x="848366" y="2348335"/>
                    <a:pt x="837180" y="2359521"/>
                  </a:cubicBezTo>
                  <a:cubicBezTo>
                    <a:pt x="825994" y="2370707"/>
                    <a:pt x="810823" y="2376991"/>
                    <a:pt x="795005" y="2376991"/>
                  </a:cubicBezTo>
                  <a:lnTo>
                    <a:pt x="59645" y="2376991"/>
                  </a:lnTo>
                  <a:cubicBezTo>
                    <a:pt x="26704" y="2376991"/>
                    <a:pt x="0" y="2350287"/>
                    <a:pt x="0" y="2317346"/>
                  </a:cubicBezTo>
                  <a:lnTo>
                    <a:pt x="0" y="59645"/>
                  </a:lnTo>
                  <a:cubicBezTo>
                    <a:pt x="0" y="43826"/>
                    <a:pt x="6284" y="28655"/>
                    <a:pt x="17470" y="17470"/>
                  </a:cubicBezTo>
                  <a:cubicBezTo>
                    <a:pt x="28655" y="6284"/>
                    <a:pt x="43826" y="0"/>
                    <a:pt x="59645" y="0"/>
                  </a:cubicBezTo>
                  <a:close/>
                </a:path>
              </a:pathLst>
            </a:custGeom>
            <a:solidFill>
              <a:srgbClr val="FFFFFF">
                <a:alpha val="86667"/>
              </a:srgbClr>
            </a:solidFill>
            <a:ln cap="rnd">
              <a:noFill/>
              <a:prstDash val="solid"/>
              <a:round/>
            </a:ln>
          </p:spPr>
        </p:sp>
        <p:sp>
          <p:nvSpPr>
            <p:cNvPr name="TextBox 8" id="8"/>
            <p:cNvSpPr txBox="true"/>
            <p:nvPr/>
          </p:nvSpPr>
          <p:spPr>
            <a:xfrm>
              <a:off x="0" y="-19050"/>
              <a:ext cx="854650" cy="239604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4585659" y="828675"/>
            <a:ext cx="9116682" cy="2598197"/>
            <a:chOff x="0" y="0"/>
            <a:chExt cx="2401101" cy="684299"/>
          </a:xfrm>
        </p:grpSpPr>
        <p:sp>
          <p:nvSpPr>
            <p:cNvPr name="Freeform 10" id="10"/>
            <p:cNvSpPr/>
            <p:nvPr/>
          </p:nvSpPr>
          <p:spPr>
            <a:xfrm flipH="false" flipV="false" rot="0">
              <a:off x="0" y="0"/>
              <a:ext cx="2401101" cy="684299"/>
            </a:xfrm>
            <a:custGeom>
              <a:avLst/>
              <a:gdLst/>
              <a:ahLst/>
              <a:cxnLst/>
              <a:rect r="r" b="b" t="t" l="l"/>
              <a:pathLst>
                <a:path h="684299" w="2401101">
                  <a:moveTo>
                    <a:pt x="21230" y="0"/>
                  </a:moveTo>
                  <a:lnTo>
                    <a:pt x="2379871" y="0"/>
                  </a:lnTo>
                  <a:cubicBezTo>
                    <a:pt x="2391596" y="0"/>
                    <a:pt x="2401101" y="9505"/>
                    <a:pt x="2401101" y="21230"/>
                  </a:cubicBezTo>
                  <a:lnTo>
                    <a:pt x="2401101" y="663069"/>
                  </a:lnTo>
                  <a:cubicBezTo>
                    <a:pt x="2401101" y="668699"/>
                    <a:pt x="2398865" y="674099"/>
                    <a:pt x="2394883" y="678081"/>
                  </a:cubicBezTo>
                  <a:cubicBezTo>
                    <a:pt x="2390902" y="682062"/>
                    <a:pt x="2385502" y="684299"/>
                    <a:pt x="2379871" y="684299"/>
                  </a:cubicBezTo>
                  <a:lnTo>
                    <a:pt x="21230" y="684299"/>
                  </a:lnTo>
                  <a:cubicBezTo>
                    <a:pt x="9505" y="684299"/>
                    <a:pt x="0" y="674794"/>
                    <a:pt x="0" y="663069"/>
                  </a:cubicBezTo>
                  <a:lnTo>
                    <a:pt x="0" y="21230"/>
                  </a:lnTo>
                  <a:cubicBezTo>
                    <a:pt x="0" y="9505"/>
                    <a:pt x="9505" y="0"/>
                    <a:pt x="21230" y="0"/>
                  </a:cubicBezTo>
                  <a:close/>
                </a:path>
              </a:pathLst>
            </a:custGeom>
            <a:solidFill>
              <a:srgbClr val="FFFFFF">
                <a:alpha val="86667"/>
              </a:srgbClr>
            </a:solidFill>
          </p:spPr>
        </p:sp>
        <p:sp>
          <p:nvSpPr>
            <p:cNvPr name="TextBox 11" id="11"/>
            <p:cNvSpPr txBox="true"/>
            <p:nvPr/>
          </p:nvSpPr>
          <p:spPr>
            <a:xfrm>
              <a:off x="0" y="-19050"/>
              <a:ext cx="2401101" cy="703349"/>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7559542" y="8212716"/>
            <a:ext cx="1105276" cy="1327297"/>
          </a:xfrm>
          <a:custGeom>
            <a:avLst/>
            <a:gdLst/>
            <a:ahLst/>
            <a:cxnLst/>
            <a:rect r="r" b="b" t="t" l="l"/>
            <a:pathLst>
              <a:path h="1327297" w="1105276">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6037708" y="5358196"/>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754779" y="4086009"/>
            <a:ext cx="3289069" cy="9025136"/>
            <a:chOff x="0" y="0"/>
            <a:chExt cx="866257" cy="2376990"/>
          </a:xfrm>
        </p:grpSpPr>
        <p:sp>
          <p:nvSpPr>
            <p:cNvPr name="Freeform 15" id="15"/>
            <p:cNvSpPr/>
            <p:nvPr/>
          </p:nvSpPr>
          <p:spPr>
            <a:xfrm flipH="false" flipV="false" rot="0">
              <a:off x="0" y="0"/>
              <a:ext cx="866257" cy="2376991"/>
            </a:xfrm>
            <a:custGeom>
              <a:avLst/>
              <a:gdLst/>
              <a:ahLst/>
              <a:cxnLst/>
              <a:rect r="r" b="b" t="t" l="l"/>
              <a:pathLst>
                <a:path h="2376991" w="866257">
                  <a:moveTo>
                    <a:pt x="58846" y="0"/>
                  </a:moveTo>
                  <a:lnTo>
                    <a:pt x="807411" y="0"/>
                  </a:lnTo>
                  <a:cubicBezTo>
                    <a:pt x="823018" y="0"/>
                    <a:pt x="837986" y="6200"/>
                    <a:pt x="849021" y="17236"/>
                  </a:cubicBezTo>
                  <a:cubicBezTo>
                    <a:pt x="860057" y="28271"/>
                    <a:pt x="866257" y="43239"/>
                    <a:pt x="866257" y="58846"/>
                  </a:cubicBezTo>
                  <a:lnTo>
                    <a:pt x="866257" y="2318145"/>
                  </a:lnTo>
                  <a:cubicBezTo>
                    <a:pt x="866257" y="2333752"/>
                    <a:pt x="860057" y="2348719"/>
                    <a:pt x="849021" y="2359755"/>
                  </a:cubicBezTo>
                  <a:cubicBezTo>
                    <a:pt x="837986" y="2370791"/>
                    <a:pt x="823018" y="2376991"/>
                    <a:pt x="807411" y="2376991"/>
                  </a:cubicBezTo>
                  <a:lnTo>
                    <a:pt x="58846" y="2376991"/>
                  </a:lnTo>
                  <a:cubicBezTo>
                    <a:pt x="26346" y="2376991"/>
                    <a:pt x="0" y="2350644"/>
                    <a:pt x="0" y="2318145"/>
                  </a:cubicBezTo>
                  <a:lnTo>
                    <a:pt x="0" y="58846"/>
                  </a:lnTo>
                  <a:cubicBezTo>
                    <a:pt x="0" y="43239"/>
                    <a:pt x="6200" y="28271"/>
                    <a:pt x="17236" y="17236"/>
                  </a:cubicBezTo>
                  <a:cubicBezTo>
                    <a:pt x="28271" y="6200"/>
                    <a:pt x="43239" y="0"/>
                    <a:pt x="58846" y="0"/>
                  </a:cubicBezTo>
                  <a:close/>
                </a:path>
              </a:pathLst>
            </a:custGeom>
            <a:solidFill>
              <a:srgbClr val="FFFFFF">
                <a:alpha val="86667"/>
              </a:srgbClr>
            </a:solidFill>
            <a:ln cap="rnd">
              <a:noFill/>
              <a:prstDash val="solid"/>
              <a:round/>
            </a:ln>
          </p:spPr>
        </p:sp>
        <p:sp>
          <p:nvSpPr>
            <p:cNvPr name="TextBox 16" id="16"/>
            <p:cNvSpPr txBox="true"/>
            <p:nvPr/>
          </p:nvSpPr>
          <p:spPr>
            <a:xfrm>
              <a:off x="0" y="-19050"/>
              <a:ext cx="866257" cy="239604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7" id="17"/>
          <p:cNvGrpSpPr/>
          <p:nvPr/>
        </p:nvGrpSpPr>
        <p:grpSpPr>
          <a:xfrm rot="0">
            <a:off x="5309074" y="4086009"/>
            <a:ext cx="3289069" cy="9025136"/>
            <a:chOff x="0" y="0"/>
            <a:chExt cx="866257" cy="2376990"/>
          </a:xfrm>
        </p:grpSpPr>
        <p:sp>
          <p:nvSpPr>
            <p:cNvPr name="Freeform 18" id="18"/>
            <p:cNvSpPr/>
            <p:nvPr/>
          </p:nvSpPr>
          <p:spPr>
            <a:xfrm flipH="false" flipV="false" rot="0">
              <a:off x="0" y="0"/>
              <a:ext cx="866257" cy="2376991"/>
            </a:xfrm>
            <a:custGeom>
              <a:avLst/>
              <a:gdLst/>
              <a:ahLst/>
              <a:cxnLst/>
              <a:rect r="r" b="b" t="t" l="l"/>
              <a:pathLst>
                <a:path h="2376991" w="866257">
                  <a:moveTo>
                    <a:pt x="58846" y="0"/>
                  </a:moveTo>
                  <a:lnTo>
                    <a:pt x="807411" y="0"/>
                  </a:lnTo>
                  <a:cubicBezTo>
                    <a:pt x="823018" y="0"/>
                    <a:pt x="837986" y="6200"/>
                    <a:pt x="849021" y="17236"/>
                  </a:cubicBezTo>
                  <a:cubicBezTo>
                    <a:pt x="860057" y="28271"/>
                    <a:pt x="866257" y="43239"/>
                    <a:pt x="866257" y="58846"/>
                  </a:cubicBezTo>
                  <a:lnTo>
                    <a:pt x="866257" y="2318145"/>
                  </a:lnTo>
                  <a:cubicBezTo>
                    <a:pt x="866257" y="2333752"/>
                    <a:pt x="860057" y="2348719"/>
                    <a:pt x="849021" y="2359755"/>
                  </a:cubicBezTo>
                  <a:cubicBezTo>
                    <a:pt x="837986" y="2370791"/>
                    <a:pt x="823018" y="2376991"/>
                    <a:pt x="807411" y="2376991"/>
                  </a:cubicBezTo>
                  <a:lnTo>
                    <a:pt x="58846" y="2376991"/>
                  </a:lnTo>
                  <a:cubicBezTo>
                    <a:pt x="26346" y="2376991"/>
                    <a:pt x="0" y="2350644"/>
                    <a:pt x="0" y="2318145"/>
                  </a:cubicBezTo>
                  <a:lnTo>
                    <a:pt x="0" y="58846"/>
                  </a:lnTo>
                  <a:cubicBezTo>
                    <a:pt x="0" y="43239"/>
                    <a:pt x="6200" y="28271"/>
                    <a:pt x="17236" y="17236"/>
                  </a:cubicBezTo>
                  <a:cubicBezTo>
                    <a:pt x="28271" y="6200"/>
                    <a:pt x="43239" y="0"/>
                    <a:pt x="58846" y="0"/>
                  </a:cubicBezTo>
                  <a:close/>
                </a:path>
              </a:pathLst>
            </a:custGeom>
            <a:solidFill>
              <a:srgbClr val="FFFFFF">
                <a:alpha val="86667"/>
              </a:srgbClr>
            </a:solidFill>
            <a:ln cap="rnd">
              <a:noFill/>
              <a:prstDash val="solid"/>
              <a:round/>
            </a:ln>
          </p:spPr>
        </p:sp>
        <p:sp>
          <p:nvSpPr>
            <p:cNvPr name="TextBox 19" id="19"/>
            <p:cNvSpPr txBox="true"/>
            <p:nvPr/>
          </p:nvSpPr>
          <p:spPr>
            <a:xfrm>
              <a:off x="0" y="-19050"/>
              <a:ext cx="866257" cy="239604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0" id="20"/>
          <p:cNvSpPr txBox="true"/>
          <p:nvPr/>
        </p:nvSpPr>
        <p:spPr>
          <a:xfrm rot="0">
            <a:off x="3935603" y="1415285"/>
            <a:ext cx="10178110" cy="1221907"/>
          </a:xfrm>
          <a:prstGeom prst="rect">
            <a:avLst/>
          </a:prstGeom>
        </p:spPr>
        <p:txBody>
          <a:bodyPr anchor="t" rtlCol="false" tIns="0" lIns="0" bIns="0" rIns="0">
            <a:spAutoFit/>
          </a:bodyPr>
          <a:lstStyle/>
          <a:p>
            <a:pPr algn="ctr">
              <a:lnSpc>
                <a:spcPts val="9825"/>
              </a:lnSpc>
            </a:pPr>
            <a:r>
              <a:rPr lang="en-US" sz="7018">
                <a:solidFill>
                  <a:srgbClr val="131211"/>
                </a:solidFill>
                <a:latin typeface="Archivo Black"/>
                <a:ea typeface="Archivo Black"/>
                <a:cs typeface="Archivo Black"/>
                <a:sym typeface="Archivo Black"/>
              </a:rPr>
              <a:t>PARAMETERS</a:t>
            </a:r>
          </a:p>
        </p:txBody>
      </p:sp>
      <p:sp>
        <p:nvSpPr>
          <p:cNvPr name="TextBox 21" id="21"/>
          <p:cNvSpPr txBox="true"/>
          <p:nvPr/>
        </p:nvSpPr>
        <p:spPr>
          <a:xfrm rot="0">
            <a:off x="1081747" y="4216329"/>
            <a:ext cx="2538899" cy="1226185"/>
          </a:xfrm>
          <a:prstGeom prst="rect">
            <a:avLst/>
          </a:prstGeom>
        </p:spPr>
        <p:txBody>
          <a:bodyPr anchor="t" rtlCol="false" tIns="0" lIns="0" bIns="0" rIns="0">
            <a:spAutoFit/>
          </a:bodyPr>
          <a:lstStyle/>
          <a:p>
            <a:pPr algn="ctr">
              <a:lnSpc>
                <a:spcPts val="4759"/>
              </a:lnSpc>
            </a:pPr>
            <a:r>
              <a:rPr lang="en-US" sz="3399" b="true">
                <a:solidFill>
                  <a:srgbClr val="000000"/>
                </a:solidFill>
                <a:latin typeface="Montserrat Light Bold"/>
                <a:ea typeface="Montserrat Light Bold"/>
                <a:cs typeface="Montserrat Light Bold"/>
                <a:sym typeface="Montserrat Light Bold"/>
              </a:rPr>
              <a:t>Laser Power</a:t>
            </a:r>
            <a:r>
              <a:rPr lang="en-US" sz="3399">
                <a:solidFill>
                  <a:srgbClr val="000000"/>
                </a:solidFill>
                <a:latin typeface="Montserrat Light"/>
                <a:ea typeface="Montserrat Light"/>
                <a:cs typeface="Montserrat Light"/>
                <a:sym typeface="Montserrat Light"/>
              </a:rPr>
              <a:t> </a:t>
            </a:r>
          </a:p>
        </p:txBody>
      </p:sp>
      <p:sp>
        <p:nvSpPr>
          <p:cNvPr name="TextBox 22" id="22"/>
          <p:cNvSpPr txBox="true"/>
          <p:nvPr/>
        </p:nvSpPr>
        <p:spPr>
          <a:xfrm rot="0">
            <a:off x="9657018" y="4220139"/>
            <a:ext cx="3463266" cy="1218565"/>
          </a:xfrm>
          <a:prstGeom prst="rect">
            <a:avLst/>
          </a:prstGeom>
        </p:spPr>
        <p:txBody>
          <a:bodyPr anchor="t" rtlCol="false" tIns="0" lIns="0" bIns="0" rIns="0">
            <a:spAutoFit/>
          </a:bodyPr>
          <a:lstStyle/>
          <a:p>
            <a:pPr algn="ctr">
              <a:lnSpc>
                <a:spcPts val="4759"/>
              </a:lnSpc>
            </a:pPr>
            <a:r>
              <a:rPr lang="en-US" sz="3399" b="true">
                <a:solidFill>
                  <a:srgbClr val="000000"/>
                </a:solidFill>
                <a:latin typeface="Montserrat Light Bold"/>
                <a:ea typeface="Montserrat Light Bold"/>
                <a:cs typeface="Montserrat Light Bold"/>
                <a:sym typeface="Montserrat Light Bold"/>
              </a:rPr>
              <a:t>Focal Point Position</a:t>
            </a:r>
          </a:p>
        </p:txBody>
      </p:sp>
      <p:sp>
        <p:nvSpPr>
          <p:cNvPr name="TextBox 23" id="23"/>
          <p:cNvSpPr txBox="true"/>
          <p:nvPr/>
        </p:nvSpPr>
        <p:spPr>
          <a:xfrm rot="0">
            <a:off x="14425209" y="4220139"/>
            <a:ext cx="2682929" cy="1226185"/>
          </a:xfrm>
          <a:prstGeom prst="rect">
            <a:avLst/>
          </a:prstGeom>
        </p:spPr>
        <p:txBody>
          <a:bodyPr anchor="t" rtlCol="false" tIns="0" lIns="0" bIns="0" rIns="0">
            <a:spAutoFit/>
          </a:bodyPr>
          <a:lstStyle/>
          <a:p>
            <a:pPr algn="ctr">
              <a:lnSpc>
                <a:spcPts val="4759"/>
              </a:lnSpc>
            </a:pPr>
            <a:r>
              <a:rPr lang="en-US" sz="3399" b="true">
                <a:solidFill>
                  <a:srgbClr val="000000"/>
                </a:solidFill>
                <a:latin typeface="Montserrat Light Bold"/>
                <a:ea typeface="Montserrat Light Bold"/>
                <a:cs typeface="Montserrat Light Bold"/>
                <a:sym typeface="Montserrat Light Bold"/>
              </a:rPr>
              <a:t>Beam Mode</a:t>
            </a:r>
          </a:p>
        </p:txBody>
      </p:sp>
      <p:sp>
        <p:nvSpPr>
          <p:cNvPr name="TextBox 24" id="24"/>
          <p:cNvSpPr txBox="true"/>
          <p:nvPr/>
        </p:nvSpPr>
        <p:spPr>
          <a:xfrm rot="0">
            <a:off x="5766302" y="4216329"/>
            <a:ext cx="2252769" cy="1218565"/>
          </a:xfrm>
          <a:prstGeom prst="rect">
            <a:avLst/>
          </a:prstGeom>
        </p:spPr>
        <p:txBody>
          <a:bodyPr anchor="t" rtlCol="false" tIns="0" lIns="0" bIns="0" rIns="0">
            <a:spAutoFit/>
          </a:bodyPr>
          <a:lstStyle/>
          <a:p>
            <a:pPr algn="ctr">
              <a:lnSpc>
                <a:spcPts val="4759"/>
              </a:lnSpc>
            </a:pPr>
            <a:r>
              <a:rPr lang="en-US" sz="3399" b="true">
                <a:solidFill>
                  <a:srgbClr val="000000"/>
                </a:solidFill>
                <a:latin typeface="Montserrat Light Bold"/>
                <a:ea typeface="Montserrat Light Bold"/>
                <a:cs typeface="Montserrat Light Bold"/>
                <a:sym typeface="Montserrat Light Bold"/>
              </a:rPr>
              <a:t>Travel Speed </a:t>
            </a:r>
          </a:p>
        </p:txBody>
      </p:sp>
      <p:sp>
        <p:nvSpPr>
          <p:cNvPr name="TextBox 25" id="25"/>
          <p:cNvSpPr txBox="true"/>
          <p:nvPr/>
        </p:nvSpPr>
        <p:spPr>
          <a:xfrm rot="0">
            <a:off x="14374195" y="5795818"/>
            <a:ext cx="2927924" cy="4070731"/>
          </a:xfrm>
          <a:prstGeom prst="rect">
            <a:avLst/>
          </a:prstGeom>
        </p:spPr>
        <p:txBody>
          <a:bodyPr anchor="t" rtlCol="false" tIns="0" lIns="0" bIns="0" rIns="0">
            <a:spAutoFit/>
          </a:bodyPr>
          <a:lstStyle/>
          <a:p>
            <a:pPr algn="ctr">
              <a:lnSpc>
                <a:spcPts val="2953"/>
              </a:lnSpc>
            </a:pPr>
            <a:r>
              <a:rPr lang="en-US" sz="2109">
                <a:solidFill>
                  <a:srgbClr val="000000"/>
                </a:solidFill>
                <a:latin typeface="Montserrat Light"/>
                <a:ea typeface="Montserrat Light"/>
                <a:cs typeface="Montserrat Light"/>
                <a:sym typeface="Montserrat Light"/>
              </a:rPr>
              <a:t> Nd:YAG lasers can operate in continuous wave or pulsed modes. In pulsed mode, the beam delivery can be further categorized as continuous wave  within the pulse or modulated.</a:t>
            </a:r>
          </a:p>
          <a:p>
            <a:pPr algn="ctr">
              <a:lnSpc>
                <a:spcPts val="2953"/>
              </a:lnSpc>
            </a:pPr>
          </a:p>
        </p:txBody>
      </p:sp>
      <p:sp>
        <p:nvSpPr>
          <p:cNvPr name="TextBox 26" id="26"/>
          <p:cNvSpPr txBox="true"/>
          <p:nvPr/>
        </p:nvSpPr>
        <p:spPr>
          <a:xfrm rot="0">
            <a:off x="918263" y="5795818"/>
            <a:ext cx="2865866" cy="4070731"/>
          </a:xfrm>
          <a:prstGeom prst="rect">
            <a:avLst/>
          </a:prstGeom>
        </p:spPr>
        <p:txBody>
          <a:bodyPr anchor="t" rtlCol="false" tIns="0" lIns="0" bIns="0" rIns="0">
            <a:spAutoFit/>
          </a:bodyPr>
          <a:lstStyle/>
          <a:p>
            <a:pPr algn="ctr">
              <a:lnSpc>
                <a:spcPts val="2953"/>
              </a:lnSpc>
            </a:pPr>
            <a:r>
              <a:rPr lang="en-US" sz="2109">
                <a:solidFill>
                  <a:srgbClr val="000000"/>
                </a:solidFill>
                <a:latin typeface="Montserrat Light"/>
                <a:ea typeface="Montserrat Light"/>
                <a:cs typeface="Montserrat Light"/>
                <a:sym typeface="Montserrat Light"/>
              </a:rPr>
              <a:t> This is the most critical parameter, directly influencing the amount of heat delivered to the material. Higher power leads to deeper weld penetration but also wider heat-affected zones </a:t>
            </a:r>
          </a:p>
        </p:txBody>
      </p:sp>
      <p:sp>
        <p:nvSpPr>
          <p:cNvPr name="TextBox 27" id="27"/>
          <p:cNvSpPr txBox="true"/>
          <p:nvPr/>
        </p:nvSpPr>
        <p:spPr>
          <a:xfrm rot="0">
            <a:off x="9795850" y="5999248"/>
            <a:ext cx="3170675" cy="2213468"/>
          </a:xfrm>
          <a:prstGeom prst="rect">
            <a:avLst/>
          </a:prstGeom>
        </p:spPr>
        <p:txBody>
          <a:bodyPr anchor="t" rtlCol="false" tIns="0" lIns="0" bIns="0" rIns="0">
            <a:spAutoFit/>
          </a:bodyPr>
          <a:lstStyle/>
          <a:p>
            <a:pPr algn="ctr">
              <a:lnSpc>
                <a:spcPts val="2947"/>
              </a:lnSpc>
            </a:pPr>
            <a:r>
              <a:rPr lang="en-US" sz="2105">
                <a:solidFill>
                  <a:srgbClr val="000000"/>
                </a:solidFill>
                <a:latin typeface="Montserrat Light"/>
                <a:ea typeface="Montserrat Light"/>
                <a:cs typeface="Montserrat Light"/>
                <a:sym typeface="Montserrat Light"/>
              </a:rPr>
              <a:t> This refers to the position of the laser beam's most focused point relative to the workpiece surface.</a:t>
            </a:r>
          </a:p>
          <a:p>
            <a:pPr algn="ctr">
              <a:lnSpc>
                <a:spcPts val="2947"/>
              </a:lnSpc>
            </a:pPr>
          </a:p>
        </p:txBody>
      </p:sp>
      <p:sp>
        <p:nvSpPr>
          <p:cNvPr name="TextBox 28" id="28"/>
          <p:cNvSpPr txBox="true"/>
          <p:nvPr/>
        </p:nvSpPr>
        <p:spPr>
          <a:xfrm rot="0">
            <a:off x="5466818" y="5970457"/>
            <a:ext cx="2973581" cy="2213356"/>
          </a:xfrm>
          <a:prstGeom prst="rect">
            <a:avLst/>
          </a:prstGeom>
        </p:spPr>
        <p:txBody>
          <a:bodyPr anchor="t" rtlCol="false" tIns="0" lIns="0" bIns="0" rIns="0">
            <a:spAutoFit/>
          </a:bodyPr>
          <a:lstStyle/>
          <a:p>
            <a:pPr algn="ctr">
              <a:lnSpc>
                <a:spcPts val="2953"/>
              </a:lnSpc>
            </a:pPr>
            <a:r>
              <a:rPr lang="en-US" sz="2109">
                <a:solidFill>
                  <a:srgbClr val="000000"/>
                </a:solidFill>
                <a:latin typeface="Montserrat Light"/>
                <a:ea typeface="Montserrat Light"/>
                <a:cs typeface="Montserrat Light"/>
                <a:sym typeface="Montserrat Light"/>
              </a:rPr>
              <a:t>This determines how fast the welding head moves along the joint. Higher speeds result in less heat input per unit length of weld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DAF_drxon_0</dc:identifier>
  <dcterms:modified xsi:type="dcterms:W3CDTF">2011-08-01T06:04:30Z</dcterms:modified>
  <cp:revision>1</cp:revision>
  <dc:title>Grey Modern Professional Business Project Presentation</dc:title>
</cp:coreProperties>
</file>